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</p:sldMasterIdLst>
  <p:notesMasterIdLst>
    <p:notesMasterId r:id="rId21"/>
  </p:notesMasterIdLst>
  <p:handoutMasterIdLst>
    <p:handoutMasterId r:id="rId22"/>
  </p:handoutMasterIdLst>
  <p:sldIdLst>
    <p:sldId id="272" r:id="rId5"/>
    <p:sldId id="257" r:id="rId6"/>
    <p:sldId id="708" r:id="rId7"/>
    <p:sldId id="709" r:id="rId8"/>
    <p:sldId id="710" r:id="rId9"/>
    <p:sldId id="262" r:id="rId10"/>
    <p:sldId id="259" r:id="rId11"/>
    <p:sldId id="696" r:id="rId12"/>
    <p:sldId id="263" r:id="rId13"/>
    <p:sldId id="707" r:id="rId14"/>
    <p:sldId id="687" r:id="rId15"/>
    <p:sldId id="692" r:id="rId16"/>
    <p:sldId id="693" r:id="rId17"/>
    <p:sldId id="258" r:id="rId18"/>
    <p:sldId id="267" r:id="rId19"/>
    <p:sldId id="264" r:id="rId20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3202" autoAdjust="0"/>
  </p:normalViewPr>
  <p:slideViewPr>
    <p:cSldViewPr snapToGrid="0">
      <p:cViewPr varScale="1">
        <p:scale>
          <a:sx n="72" d="100"/>
          <a:sy n="72" d="100"/>
        </p:scale>
        <p:origin x="53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29936EA-76EA-4221-8F79-E7A85217C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BB2721-330D-446A-8732-9A69CC39D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DECD9C-8389-418F-9AB7-840659C2CD98}" type="datetime1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7CC218-3D7F-4C82-93BF-E6D7A30D04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A108813-25C8-4783-86F8-C303C23D23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476CCE-055B-4338-9905-78081F969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584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3A80A2-EBA0-4818-9B45-FFFDC97259DA}" type="datetime1">
              <a:rPr lang="pt-BR" noProof="0" smtClean="0"/>
              <a:t>10/11/2021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42455A-0D23-4EAB-9AF9-2CC2B3066B0A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842455A-0D23-4EAB-9AF9-2CC2B3066B0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31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F23C09-BDA6-4685-A69D-E103D7DC3A43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61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9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31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28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40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23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A8132C-AA1F-4318-899D-1F24C237F6D7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9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842455A-0D23-4EAB-9AF9-2CC2B3066B0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1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596EE-2026-4F18-88FD-35C2F00EB28F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5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2F763D-F714-4698-8429-560D70B6D5D0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8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E4F7BB-BD78-42D3-B5C2-E798151D8A7E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4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400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822960" tIns="731520" rtlCol="0" anchor="t" anchorCtr="0">
            <a:normAutofit/>
          </a:bodyPr>
          <a:lstStyle/>
          <a:p>
            <a:pPr rtl="0"/>
            <a:r>
              <a:rPr lang="pt-BR" sz="5400" noProof="0">
                <a:solidFill>
                  <a:schemeClr val="tx1"/>
                </a:solidFill>
              </a:rPr>
              <a:t>Clique para editar o título Mestre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41" y="4735799"/>
            <a:ext cx="6470693" cy="605256"/>
          </a:xfrm>
        </p:spPr>
        <p:txBody>
          <a:bodyPr rtlCol="0"/>
          <a:lstStyle/>
          <a:p>
            <a:pPr rtl="0"/>
            <a:r>
              <a:rPr lang="pt-BR" noProof="0">
                <a:solidFill>
                  <a:schemeClr val="tx1"/>
                </a:solidFill>
              </a:rPr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8567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88720" y="2057400"/>
            <a:ext cx="320040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8720" y="2958274"/>
            <a:ext cx="3200400" cy="2910821"/>
          </a:xfrm>
        </p:spPr>
        <p:txBody>
          <a:bodyPr rtlCol="0"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2051331"/>
            <a:ext cx="320040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572000" y="2952204"/>
            <a:ext cx="3200400" cy="2910821"/>
          </a:xfrm>
        </p:spPr>
        <p:txBody>
          <a:bodyPr rtlCol="0"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5280" y="2057400"/>
            <a:ext cx="320040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4" name="Espaço Reservado para Conteúdo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55280" y="2958273"/>
            <a:ext cx="3200400" cy="2910821"/>
          </a:xfrm>
        </p:spPr>
        <p:txBody>
          <a:bodyPr rtlCol="0"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Modelo de Texto do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3351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E592754-9FDD-4637-8931-8898DCEA2DA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sz="3600" noProof="0">
                <a:solidFill>
                  <a:schemeClr val="tx1"/>
                </a:solidFill>
              </a:rPr>
              <a:t>Clique para editar o título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lIns="9144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buNone/>
            </a:pPr>
            <a:r>
              <a:rPr lang="pt-BR" sz="1600" noProof="0">
                <a:solidFill>
                  <a:schemeClr val="tx1"/>
                </a:solidFill>
              </a:rPr>
              <a:t>Clique para editar os estilos de texto Mestres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4" name="Espaço Reservado para Imagem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2726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4E322D5-1CC3-400A-A187-55543F0E8B9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ítulo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Espaço Reservado para Conteúdo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3152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8810136-7130-4D10-A77D-0A7BA878209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Modelo de Texto do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263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8872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Amostra de Texto de Rodapé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2675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BD637E5-EBAC-4C88-BDAB-D589FAE7B950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7566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Modelo de Texto do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4712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r>
              <a:rPr lang="pt-BR" noProof="0"/>
              <a:t>Modelo de Texto do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8366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38638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2603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26"/>
            <a:ext cx="12192000" cy="904875"/>
          </a:xfrm>
          <a:prstGeom prst="rect">
            <a:avLst/>
          </a:prstGeom>
          <a:noFill/>
          <a:ln>
            <a:noFill/>
          </a:ln>
          <a:effectLst>
            <a:outerShdw dist="63500" dir="16200000" algn="ctr" rotWithShape="0">
              <a:srgbClr val="00006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560539" y="6115050"/>
            <a:ext cx="1295399" cy="554038"/>
            <a:chOff x="2576" y="2556"/>
            <a:chExt cx="998" cy="492"/>
          </a:xfrm>
        </p:grpSpPr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2576" y="2714"/>
              <a:ext cx="998" cy="173"/>
            </a:xfrm>
            <a:custGeom>
              <a:avLst/>
              <a:gdLst/>
              <a:ahLst/>
              <a:cxnLst>
                <a:cxn ang="0">
                  <a:pos x="66" y="181"/>
                </a:cxn>
                <a:cxn ang="0">
                  <a:pos x="95" y="194"/>
                </a:cxn>
                <a:cxn ang="0">
                  <a:pos x="130" y="179"/>
                </a:cxn>
                <a:cxn ang="0">
                  <a:pos x="131" y="153"/>
                </a:cxn>
                <a:cxn ang="0">
                  <a:pos x="40" y="120"/>
                </a:cxn>
                <a:cxn ang="0">
                  <a:pos x="23" y="78"/>
                </a:cxn>
                <a:cxn ang="0">
                  <a:pos x="40" y="37"/>
                </a:cxn>
                <a:cxn ang="0">
                  <a:pos x="81" y="8"/>
                </a:cxn>
                <a:cxn ang="0">
                  <a:pos x="153" y="0"/>
                </a:cxn>
                <a:cxn ang="0">
                  <a:pos x="207" y="24"/>
                </a:cxn>
                <a:cxn ang="0">
                  <a:pos x="214" y="61"/>
                </a:cxn>
                <a:cxn ang="0">
                  <a:pos x="148" y="52"/>
                </a:cxn>
                <a:cxn ang="0">
                  <a:pos x="125" y="40"/>
                </a:cxn>
                <a:cxn ang="0">
                  <a:pos x="94" y="54"/>
                </a:cxn>
                <a:cxn ang="0">
                  <a:pos x="91" y="75"/>
                </a:cxn>
                <a:cxn ang="0">
                  <a:pos x="160" y="102"/>
                </a:cxn>
                <a:cxn ang="0">
                  <a:pos x="194" y="122"/>
                </a:cxn>
                <a:cxn ang="0">
                  <a:pos x="198" y="172"/>
                </a:cxn>
                <a:cxn ang="0">
                  <a:pos x="168" y="213"/>
                </a:cxn>
                <a:cxn ang="0">
                  <a:pos x="106" y="235"/>
                </a:cxn>
                <a:cxn ang="0">
                  <a:pos x="28" y="226"/>
                </a:cxn>
                <a:cxn ang="0">
                  <a:pos x="0" y="187"/>
                </a:cxn>
                <a:cxn ang="0">
                  <a:pos x="438" y="6"/>
                </a:cxn>
                <a:cxn ang="0">
                  <a:pos x="302" y="139"/>
                </a:cxn>
                <a:cxn ang="0">
                  <a:pos x="475" y="5"/>
                </a:cxn>
                <a:cxn ang="0">
                  <a:pos x="617" y="10"/>
                </a:cxn>
                <a:cxn ang="0">
                  <a:pos x="650" y="44"/>
                </a:cxn>
                <a:cxn ang="0">
                  <a:pos x="636" y="88"/>
                </a:cxn>
                <a:cxn ang="0">
                  <a:pos x="589" y="114"/>
                </a:cxn>
                <a:cxn ang="0">
                  <a:pos x="630" y="141"/>
                </a:cxn>
                <a:cxn ang="0">
                  <a:pos x="622" y="195"/>
                </a:cxn>
                <a:cxn ang="0">
                  <a:pos x="565" y="229"/>
                </a:cxn>
                <a:cxn ang="0">
                  <a:pos x="545" y="96"/>
                </a:cxn>
                <a:cxn ang="0">
                  <a:pos x="584" y="71"/>
                </a:cxn>
                <a:cxn ang="0">
                  <a:pos x="573" y="47"/>
                </a:cxn>
                <a:cxn ang="0">
                  <a:pos x="532" y="189"/>
                </a:cxn>
                <a:cxn ang="0">
                  <a:pos x="565" y="175"/>
                </a:cxn>
                <a:cxn ang="0">
                  <a:pos x="568" y="148"/>
                </a:cxn>
                <a:cxn ang="0">
                  <a:pos x="540" y="136"/>
                </a:cxn>
                <a:cxn ang="0">
                  <a:pos x="843" y="6"/>
                </a:cxn>
                <a:cxn ang="0">
                  <a:pos x="879" y="34"/>
                </a:cxn>
                <a:cxn ang="0">
                  <a:pos x="874" y="79"/>
                </a:cxn>
                <a:cxn ang="0">
                  <a:pos x="849" y="107"/>
                </a:cxn>
                <a:cxn ang="0">
                  <a:pos x="823" y="121"/>
                </a:cxn>
                <a:cxn ang="0">
                  <a:pos x="853" y="147"/>
                </a:cxn>
                <a:cxn ang="0">
                  <a:pos x="850" y="222"/>
                </a:cxn>
                <a:cxn ang="0">
                  <a:pos x="786" y="179"/>
                </a:cxn>
                <a:cxn ang="0">
                  <a:pos x="782" y="147"/>
                </a:cxn>
                <a:cxn ang="0">
                  <a:pos x="717" y="230"/>
                </a:cxn>
                <a:cxn ang="0">
                  <a:pos x="794" y="101"/>
                </a:cxn>
                <a:cxn ang="0">
                  <a:pos x="816" y="75"/>
                </a:cxn>
                <a:cxn ang="0">
                  <a:pos x="805" y="50"/>
                </a:cxn>
                <a:cxn ang="0">
                  <a:pos x="1076" y="5"/>
                </a:cxn>
                <a:cxn ang="0">
                  <a:pos x="862" y="230"/>
                </a:cxn>
                <a:cxn ang="0">
                  <a:pos x="1142" y="230"/>
                </a:cxn>
                <a:cxn ang="0">
                  <a:pos x="1335" y="96"/>
                </a:cxn>
                <a:cxn ang="0">
                  <a:pos x="1142" y="230"/>
                </a:cxn>
              </a:cxnLst>
              <a:rect l="0" t="0" r="r" b="b"/>
              <a:pathLst>
                <a:path w="1359" h="236">
                  <a:moveTo>
                    <a:pt x="1" y="159"/>
                  </a:moveTo>
                  <a:lnTo>
                    <a:pt x="64" y="159"/>
                  </a:lnTo>
                  <a:lnTo>
                    <a:pt x="63" y="165"/>
                  </a:lnTo>
                  <a:lnTo>
                    <a:pt x="63" y="170"/>
                  </a:lnTo>
                  <a:lnTo>
                    <a:pt x="63" y="175"/>
                  </a:lnTo>
                  <a:lnTo>
                    <a:pt x="66" y="181"/>
                  </a:lnTo>
                  <a:lnTo>
                    <a:pt x="68" y="184"/>
                  </a:lnTo>
                  <a:lnTo>
                    <a:pt x="72" y="188"/>
                  </a:lnTo>
                  <a:lnTo>
                    <a:pt x="75" y="190"/>
                  </a:lnTo>
                  <a:lnTo>
                    <a:pt x="81" y="193"/>
                  </a:lnTo>
                  <a:lnTo>
                    <a:pt x="88" y="194"/>
                  </a:lnTo>
                  <a:lnTo>
                    <a:pt x="95" y="194"/>
                  </a:lnTo>
                  <a:lnTo>
                    <a:pt x="103" y="194"/>
                  </a:lnTo>
                  <a:lnTo>
                    <a:pt x="111" y="193"/>
                  </a:lnTo>
                  <a:lnTo>
                    <a:pt x="117" y="190"/>
                  </a:lnTo>
                  <a:lnTo>
                    <a:pt x="122" y="188"/>
                  </a:lnTo>
                  <a:lnTo>
                    <a:pt x="126" y="184"/>
                  </a:lnTo>
                  <a:lnTo>
                    <a:pt x="130" y="179"/>
                  </a:lnTo>
                  <a:lnTo>
                    <a:pt x="132" y="175"/>
                  </a:lnTo>
                  <a:lnTo>
                    <a:pt x="135" y="169"/>
                  </a:lnTo>
                  <a:lnTo>
                    <a:pt x="135" y="165"/>
                  </a:lnTo>
                  <a:lnTo>
                    <a:pt x="135" y="162"/>
                  </a:lnTo>
                  <a:lnTo>
                    <a:pt x="134" y="158"/>
                  </a:lnTo>
                  <a:lnTo>
                    <a:pt x="131" y="153"/>
                  </a:lnTo>
                  <a:lnTo>
                    <a:pt x="126" y="149"/>
                  </a:lnTo>
                  <a:lnTo>
                    <a:pt x="119" y="147"/>
                  </a:lnTo>
                  <a:lnTo>
                    <a:pt x="67" y="132"/>
                  </a:lnTo>
                  <a:lnTo>
                    <a:pt x="57" y="128"/>
                  </a:lnTo>
                  <a:lnTo>
                    <a:pt x="47" y="125"/>
                  </a:lnTo>
                  <a:lnTo>
                    <a:pt x="40" y="120"/>
                  </a:lnTo>
                  <a:lnTo>
                    <a:pt x="34" y="114"/>
                  </a:lnTo>
                  <a:lnTo>
                    <a:pt x="29" y="108"/>
                  </a:lnTo>
                  <a:lnTo>
                    <a:pt x="26" y="101"/>
                  </a:lnTo>
                  <a:lnTo>
                    <a:pt x="23" y="93"/>
                  </a:lnTo>
                  <a:lnTo>
                    <a:pt x="23" y="85"/>
                  </a:lnTo>
                  <a:lnTo>
                    <a:pt x="23" y="78"/>
                  </a:lnTo>
                  <a:lnTo>
                    <a:pt x="24" y="70"/>
                  </a:lnTo>
                  <a:lnTo>
                    <a:pt x="26" y="63"/>
                  </a:lnTo>
                  <a:lnTo>
                    <a:pt x="29" y="56"/>
                  </a:lnTo>
                  <a:lnTo>
                    <a:pt x="32" y="50"/>
                  </a:lnTo>
                  <a:lnTo>
                    <a:pt x="35" y="44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51" y="27"/>
                  </a:lnTo>
                  <a:lnTo>
                    <a:pt x="57" y="22"/>
                  </a:lnTo>
                  <a:lnTo>
                    <a:pt x="64" y="16"/>
                  </a:lnTo>
                  <a:lnTo>
                    <a:pt x="73" y="12"/>
                  </a:lnTo>
                  <a:lnTo>
                    <a:pt x="81" y="8"/>
                  </a:lnTo>
                  <a:lnTo>
                    <a:pt x="91" y="5"/>
                  </a:lnTo>
                  <a:lnTo>
                    <a:pt x="101" y="2"/>
                  </a:lnTo>
                  <a:lnTo>
                    <a:pt x="112" y="1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53" y="0"/>
                  </a:lnTo>
                  <a:lnTo>
                    <a:pt x="169" y="2"/>
                  </a:lnTo>
                  <a:lnTo>
                    <a:pt x="182" y="7"/>
                  </a:lnTo>
                  <a:lnTo>
                    <a:pt x="194" y="12"/>
                  </a:lnTo>
                  <a:lnTo>
                    <a:pt x="199" y="16"/>
                  </a:lnTo>
                  <a:lnTo>
                    <a:pt x="203" y="19"/>
                  </a:lnTo>
                  <a:lnTo>
                    <a:pt x="207" y="24"/>
                  </a:lnTo>
                  <a:lnTo>
                    <a:pt x="209" y="29"/>
                  </a:lnTo>
                  <a:lnTo>
                    <a:pt x="211" y="34"/>
                  </a:lnTo>
                  <a:lnTo>
                    <a:pt x="213" y="39"/>
                  </a:lnTo>
                  <a:lnTo>
                    <a:pt x="214" y="45"/>
                  </a:lnTo>
                  <a:lnTo>
                    <a:pt x="214" y="51"/>
                  </a:lnTo>
                  <a:lnTo>
                    <a:pt x="214" y="61"/>
                  </a:lnTo>
                  <a:lnTo>
                    <a:pt x="211" y="71"/>
                  </a:lnTo>
                  <a:lnTo>
                    <a:pt x="148" y="71"/>
                  </a:lnTo>
                  <a:lnTo>
                    <a:pt x="149" y="65"/>
                  </a:lnTo>
                  <a:lnTo>
                    <a:pt x="149" y="61"/>
                  </a:lnTo>
                  <a:lnTo>
                    <a:pt x="149" y="56"/>
                  </a:lnTo>
                  <a:lnTo>
                    <a:pt x="148" y="52"/>
                  </a:lnTo>
                  <a:lnTo>
                    <a:pt x="146" y="48"/>
                  </a:lnTo>
                  <a:lnTo>
                    <a:pt x="143" y="46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31" y="41"/>
                  </a:lnTo>
                  <a:lnTo>
                    <a:pt x="125" y="40"/>
                  </a:lnTo>
                  <a:lnTo>
                    <a:pt x="118" y="41"/>
                  </a:lnTo>
                  <a:lnTo>
                    <a:pt x="113" y="42"/>
                  </a:lnTo>
                  <a:lnTo>
                    <a:pt x="107" y="44"/>
                  </a:lnTo>
                  <a:lnTo>
                    <a:pt x="102" y="47"/>
                  </a:lnTo>
                  <a:lnTo>
                    <a:pt x="97" y="51"/>
                  </a:lnTo>
                  <a:lnTo>
                    <a:pt x="94" y="54"/>
                  </a:lnTo>
                  <a:lnTo>
                    <a:pt x="91" y="59"/>
                  </a:lnTo>
                  <a:lnTo>
                    <a:pt x="90" y="64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90" y="73"/>
                  </a:lnTo>
                  <a:lnTo>
                    <a:pt x="91" y="75"/>
                  </a:lnTo>
                  <a:lnTo>
                    <a:pt x="92" y="78"/>
                  </a:lnTo>
                  <a:lnTo>
                    <a:pt x="95" y="80"/>
                  </a:lnTo>
                  <a:lnTo>
                    <a:pt x="100" y="84"/>
                  </a:lnTo>
                  <a:lnTo>
                    <a:pt x="108" y="87"/>
                  </a:lnTo>
                  <a:lnTo>
                    <a:pt x="148" y="98"/>
                  </a:lnTo>
                  <a:lnTo>
                    <a:pt x="160" y="102"/>
                  </a:lnTo>
                  <a:lnTo>
                    <a:pt x="170" y="105"/>
                  </a:lnTo>
                  <a:lnTo>
                    <a:pt x="177" y="109"/>
                  </a:lnTo>
                  <a:lnTo>
                    <a:pt x="185" y="113"/>
                  </a:lnTo>
                  <a:lnTo>
                    <a:pt x="188" y="115"/>
                  </a:lnTo>
                  <a:lnTo>
                    <a:pt x="192" y="119"/>
                  </a:lnTo>
                  <a:lnTo>
                    <a:pt x="194" y="122"/>
                  </a:lnTo>
                  <a:lnTo>
                    <a:pt x="197" y="127"/>
                  </a:lnTo>
                  <a:lnTo>
                    <a:pt x="200" y="136"/>
                  </a:lnTo>
                  <a:lnTo>
                    <a:pt x="202" y="147"/>
                  </a:lnTo>
                  <a:lnTo>
                    <a:pt x="202" y="155"/>
                  </a:lnTo>
                  <a:lnTo>
                    <a:pt x="199" y="164"/>
                  </a:lnTo>
                  <a:lnTo>
                    <a:pt x="198" y="172"/>
                  </a:lnTo>
                  <a:lnTo>
                    <a:pt x="194" y="181"/>
                  </a:lnTo>
                  <a:lnTo>
                    <a:pt x="191" y="188"/>
                  </a:lnTo>
                  <a:lnTo>
                    <a:pt x="186" y="195"/>
                  </a:lnTo>
                  <a:lnTo>
                    <a:pt x="181" y="201"/>
                  </a:lnTo>
                  <a:lnTo>
                    <a:pt x="174" y="207"/>
                  </a:lnTo>
                  <a:lnTo>
                    <a:pt x="168" y="213"/>
                  </a:lnTo>
                  <a:lnTo>
                    <a:pt x="159" y="218"/>
                  </a:lnTo>
                  <a:lnTo>
                    <a:pt x="152" y="223"/>
                  </a:lnTo>
                  <a:lnTo>
                    <a:pt x="143" y="226"/>
                  </a:lnTo>
                  <a:lnTo>
                    <a:pt x="135" y="229"/>
                  </a:lnTo>
                  <a:lnTo>
                    <a:pt x="125" y="232"/>
                  </a:lnTo>
                  <a:lnTo>
                    <a:pt x="106" y="235"/>
                  </a:lnTo>
                  <a:lnTo>
                    <a:pt x="85" y="236"/>
                  </a:lnTo>
                  <a:lnTo>
                    <a:pt x="71" y="235"/>
                  </a:lnTo>
                  <a:lnTo>
                    <a:pt x="58" y="234"/>
                  </a:lnTo>
                  <a:lnTo>
                    <a:pt x="46" y="232"/>
                  </a:lnTo>
                  <a:lnTo>
                    <a:pt x="37" y="229"/>
                  </a:lnTo>
                  <a:lnTo>
                    <a:pt x="28" y="226"/>
                  </a:lnTo>
                  <a:lnTo>
                    <a:pt x="20" y="221"/>
                  </a:lnTo>
                  <a:lnTo>
                    <a:pt x="13" y="216"/>
                  </a:lnTo>
                  <a:lnTo>
                    <a:pt x="9" y="209"/>
                  </a:lnTo>
                  <a:lnTo>
                    <a:pt x="5" y="203"/>
                  </a:lnTo>
                  <a:lnTo>
                    <a:pt x="1" y="195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1" y="159"/>
                  </a:lnTo>
                  <a:close/>
                  <a:moveTo>
                    <a:pt x="221" y="230"/>
                  </a:moveTo>
                  <a:lnTo>
                    <a:pt x="268" y="6"/>
                  </a:lnTo>
                  <a:lnTo>
                    <a:pt x="438" y="6"/>
                  </a:lnTo>
                  <a:lnTo>
                    <a:pt x="429" y="48"/>
                  </a:lnTo>
                  <a:lnTo>
                    <a:pt x="322" y="48"/>
                  </a:lnTo>
                  <a:lnTo>
                    <a:pt x="311" y="96"/>
                  </a:lnTo>
                  <a:lnTo>
                    <a:pt x="413" y="96"/>
                  </a:lnTo>
                  <a:lnTo>
                    <a:pt x="403" y="139"/>
                  </a:lnTo>
                  <a:lnTo>
                    <a:pt x="302" y="139"/>
                  </a:lnTo>
                  <a:lnTo>
                    <a:pt x="292" y="187"/>
                  </a:lnTo>
                  <a:lnTo>
                    <a:pt x="402" y="187"/>
                  </a:lnTo>
                  <a:lnTo>
                    <a:pt x="392" y="230"/>
                  </a:lnTo>
                  <a:lnTo>
                    <a:pt x="221" y="230"/>
                  </a:lnTo>
                  <a:close/>
                  <a:moveTo>
                    <a:pt x="428" y="230"/>
                  </a:moveTo>
                  <a:lnTo>
                    <a:pt x="475" y="5"/>
                  </a:lnTo>
                  <a:lnTo>
                    <a:pt x="565" y="5"/>
                  </a:lnTo>
                  <a:lnTo>
                    <a:pt x="578" y="6"/>
                  </a:lnTo>
                  <a:lnTo>
                    <a:pt x="590" y="6"/>
                  </a:lnTo>
                  <a:lnTo>
                    <a:pt x="600" y="6"/>
                  </a:lnTo>
                  <a:lnTo>
                    <a:pt x="607" y="7"/>
                  </a:lnTo>
                  <a:lnTo>
                    <a:pt x="617" y="10"/>
                  </a:lnTo>
                  <a:lnTo>
                    <a:pt x="625" y="13"/>
                  </a:lnTo>
                  <a:lnTo>
                    <a:pt x="634" y="18"/>
                  </a:lnTo>
                  <a:lnTo>
                    <a:pt x="640" y="24"/>
                  </a:lnTo>
                  <a:lnTo>
                    <a:pt x="644" y="29"/>
                  </a:lnTo>
                  <a:lnTo>
                    <a:pt x="647" y="36"/>
                  </a:lnTo>
                  <a:lnTo>
                    <a:pt x="650" y="44"/>
                  </a:lnTo>
                  <a:lnTo>
                    <a:pt x="650" y="51"/>
                  </a:lnTo>
                  <a:lnTo>
                    <a:pt x="650" y="57"/>
                  </a:lnTo>
                  <a:lnTo>
                    <a:pt x="649" y="63"/>
                  </a:lnTo>
                  <a:lnTo>
                    <a:pt x="646" y="71"/>
                  </a:lnTo>
                  <a:lnTo>
                    <a:pt x="642" y="80"/>
                  </a:lnTo>
                  <a:lnTo>
                    <a:pt x="636" y="88"/>
                  </a:lnTo>
                  <a:lnTo>
                    <a:pt x="630" y="95"/>
                  </a:lnTo>
                  <a:lnTo>
                    <a:pt x="622" y="101"/>
                  </a:lnTo>
                  <a:lnTo>
                    <a:pt x="612" y="105"/>
                  </a:lnTo>
                  <a:lnTo>
                    <a:pt x="601" y="110"/>
                  </a:lnTo>
                  <a:lnTo>
                    <a:pt x="590" y="114"/>
                  </a:lnTo>
                  <a:lnTo>
                    <a:pt x="589" y="114"/>
                  </a:lnTo>
                  <a:lnTo>
                    <a:pt x="600" y="116"/>
                  </a:lnTo>
                  <a:lnTo>
                    <a:pt x="608" y="120"/>
                  </a:lnTo>
                  <a:lnTo>
                    <a:pt x="616" y="124"/>
                  </a:lnTo>
                  <a:lnTo>
                    <a:pt x="623" y="128"/>
                  </a:lnTo>
                  <a:lnTo>
                    <a:pt x="628" y="135"/>
                  </a:lnTo>
                  <a:lnTo>
                    <a:pt x="630" y="141"/>
                  </a:lnTo>
                  <a:lnTo>
                    <a:pt x="633" y="148"/>
                  </a:lnTo>
                  <a:lnTo>
                    <a:pt x="634" y="156"/>
                  </a:lnTo>
                  <a:lnTo>
                    <a:pt x="633" y="166"/>
                  </a:lnTo>
                  <a:lnTo>
                    <a:pt x="630" y="177"/>
                  </a:lnTo>
                  <a:lnTo>
                    <a:pt x="627" y="186"/>
                  </a:lnTo>
                  <a:lnTo>
                    <a:pt x="622" y="195"/>
                  </a:lnTo>
                  <a:lnTo>
                    <a:pt x="616" y="203"/>
                  </a:lnTo>
                  <a:lnTo>
                    <a:pt x="607" y="210"/>
                  </a:lnTo>
                  <a:lnTo>
                    <a:pt x="599" y="216"/>
                  </a:lnTo>
                  <a:lnTo>
                    <a:pt x="590" y="222"/>
                  </a:lnTo>
                  <a:lnTo>
                    <a:pt x="578" y="226"/>
                  </a:lnTo>
                  <a:lnTo>
                    <a:pt x="565" y="229"/>
                  </a:lnTo>
                  <a:lnTo>
                    <a:pt x="547" y="230"/>
                  </a:lnTo>
                  <a:lnTo>
                    <a:pt x="527" y="230"/>
                  </a:lnTo>
                  <a:lnTo>
                    <a:pt x="428" y="230"/>
                  </a:lnTo>
                  <a:close/>
                  <a:moveTo>
                    <a:pt x="527" y="46"/>
                  </a:moveTo>
                  <a:lnTo>
                    <a:pt x="516" y="96"/>
                  </a:lnTo>
                  <a:lnTo>
                    <a:pt x="545" y="96"/>
                  </a:lnTo>
                  <a:lnTo>
                    <a:pt x="560" y="96"/>
                  </a:lnTo>
                  <a:lnTo>
                    <a:pt x="568" y="93"/>
                  </a:lnTo>
                  <a:lnTo>
                    <a:pt x="574" y="90"/>
                  </a:lnTo>
                  <a:lnTo>
                    <a:pt x="579" y="85"/>
                  </a:lnTo>
                  <a:lnTo>
                    <a:pt x="583" y="79"/>
                  </a:lnTo>
                  <a:lnTo>
                    <a:pt x="584" y="71"/>
                  </a:lnTo>
                  <a:lnTo>
                    <a:pt x="585" y="65"/>
                  </a:lnTo>
                  <a:lnTo>
                    <a:pt x="585" y="61"/>
                  </a:lnTo>
                  <a:lnTo>
                    <a:pt x="583" y="56"/>
                  </a:lnTo>
                  <a:lnTo>
                    <a:pt x="581" y="52"/>
                  </a:lnTo>
                  <a:lnTo>
                    <a:pt x="577" y="50"/>
                  </a:lnTo>
                  <a:lnTo>
                    <a:pt x="573" y="47"/>
                  </a:lnTo>
                  <a:lnTo>
                    <a:pt x="567" y="46"/>
                  </a:lnTo>
                  <a:lnTo>
                    <a:pt x="561" y="46"/>
                  </a:lnTo>
                  <a:lnTo>
                    <a:pt x="527" y="46"/>
                  </a:lnTo>
                  <a:close/>
                  <a:moveTo>
                    <a:pt x="508" y="136"/>
                  </a:moveTo>
                  <a:lnTo>
                    <a:pt x="497" y="189"/>
                  </a:lnTo>
                  <a:lnTo>
                    <a:pt x="532" y="189"/>
                  </a:lnTo>
                  <a:lnTo>
                    <a:pt x="539" y="189"/>
                  </a:lnTo>
                  <a:lnTo>
                    <a:pt x="547" y="188"/>
                  </a:lnTo>
                  <a:lnTo>
                    <a:pt x="551" y="186"/>
                  </a:lnTo>
                  <a:lnTo>
                    <a:pt x="557" y="183"/>
                  </a:lnTo>
                  <a:lnTo>
                    <a:pt x="561" y="179"/>
                  </a:lnTo>
                  <a:lnTo>
                    <a:pt x="565" y="175"/>
                  </a:lnTo>
                  <a:lnTo>
                    <a:pt x="567" y="170"/>
                  </a:lnTo>
                  <a:lnTo>
                    <a:pt x="570" y="164"/>
                  </a:lnTo>
                  <a:lnTo>
                    <a:pt x="570" y="160"/>
                  </a:lnTo>
                  <a:lnTo>
                    <a:pt x="571" y="156"/>
                  </a:lnTo>
                  <a:lnTo>
                    <a:pt x="570" y="152"/>
                  </a:lnTo>
                  <a:lnTo>
                    <a:pt x="568" y="148"/>
                  </a:lnTo>
                  <a:lnTo>
                    <a:pt x="566" y="144"/>
                  </a:lnTo>
                  <a:lnTo>
                    <a:pt x="564" y="141"/>
                  </a:lnTo>
                  <a:lnTo>
                    <a:pt x="559" y="139"/>
                  </a:lnTo>
                  <a:lnTo>
                    <a:pt x="554" y="137"/>
                  </a:lnTo>
                  <a:lnTo>
                    <a:pt x="548" y="137"/>
                  </a:lnTo>
                  <a:lnTo>
                    <a:pt x="540" y="136"/>
                  </a:lnTo>
                  <a:lnTo>
                    <a:pt x="508" y="136"/>
                  </a:lnTo>
                  <a:close/>
                  <a:moveTo>
                    <a:pt x="655" y="230"/>
                  </a:moveTo>
                  <a:lnTo>
                    <a:pt x="702" y="5"/>
                  </a:lnTo>
                  <a:lnTo>
                    <a:pt x="806" y="5"/>
                  </a:lnTo>
                  <a:lnTo>
                    <a:pt x="829" y="6"/>
                  </a:lnTo>
                  <a:lnTo>
                    <a:pt x="843" y="6"/>
                  </a:lnTo>
                  <a:lnTo>
                    <a:pt x="853" y="8"/>
                  </a:lnTo>
                  <a:lnTo>
                    <a:pt x="861" y="12"/>
                  </a:lnTo>
                  <a:lnTo>
                    <a:pt x="867" y="16"/>
                  </a:lnTo>
                  <a:lnTo>
                    <a:pt x="873" y="22"/>
                  </a:lnTo>
                  <a:lnTo>
                    <a:pt x="877" y="27"/>
                  </a:lnTo>
                  <a:lnTo>
                    <a:pt x="879" y="34"/>
                  </a:lnTo>
                  <a:lnTo>
                    <a:pt x="880" y="40"/>
                  </a:lnTo>
                  <a:lnTo>
                    <a:pt x="880" y="48"/>
                  </a:lnTo>
                  <a:lnTo>
                    <a:pt x="880" y="57"/>
                  </a:lnTo>
                  <a:lnTo>
                    <a:pt x="879" y="65"/>
                  </a:lnTo>
                  <a:lnTo>
                    <a:pt x="877" y="73"/>
                  </a:lnTo>
                  <a:lnTo>
                    <a:pt x="874" y="79"/>
                  </a:lnTo>
                  <a:lnTo>
                    <a:pt x="872" y="85"/>
                  </a:lnTo>
                  <a:lnTo>
                    <a:pt x="868" y="90"/>
                  </a:lnTo>
                  <a:lnTo>
                    <a:pt x="865" y="96"/>
                  </a:lnTo>
                  <a:lnTo>
                    <a:pt x="860" y="99"/>
                  </a:lnTo>
                  <a:lnTo>
                    <a:pt x="855" y="104"/>
                  </a:lnTo>
                  <a:lnTo>
                    <a:pt x="849" y="107"/>
                  </a:lnTo>
                  <a:lnTo>
                    <a:pt x="842" y="111"/>
                  </a:lnTo>
                  <a:lnTo>
                    <a:pt x="833" y="114"/>
                  </a:lnTo>
                  <a:lnTo>
                    <a:pt x="823" y="116"/>
                  </a:lnTo>
                  <a:lnTo>
                    <a:pt x="812" y="119"/>
                  </a:lnTo>
                  <a:lnTo>
                    <a:pt x="812" y="120"/>
                  </a:lnTo>
                  <a:lnTo>
                    <a:pt x="823" y="121"/>
                  </a:lnTo>
                  <a:lnTo>
                    <a:pt x="833" y="122"/>
                  </a:lnTo>
                  <a:lnTo>
                    <a:pt x="840" y="126"/>
                  </a:lnTo>
                  <a:lnTo>
                    <a:pt x="845" y="130"/>
                  </a:lnTo>
                  <a:lnTo>
                    <a:pt x="849" y="135"/>
                  </a:lnTo>
                  <a:lnTo>
                    <a:pt x="851" y="139"/>
                  </a:lnTo>
                  <a:lnTo>
                    <a:pt x="853" y="147"/>
                  </a:lnTo>
                  <a:lnTo>
                    <a:pt x="853" y="155"/>
                  </a:lnTo>
                  <a:lnTo>
                    <a:pt x="853" y="162"/>
                  </a:lnTo>
                  <a:lnTo>
                    <a:pt x="851" y="176"/>
                  </a:lnTo>
                  <a:lnTo>
                    <a:pt x="851" y="194"/>
                  </a:lnTo>
                  <a:lnTo>
                    <a:pt x="850" y="210"/>
                  </a:lnTo>
                  <a:lnTo>
                    <a:pt x="850" y="222"/>
                  </a:lnTo>
                  <a:lnTo>
                    <a:pt x="850" y="230"/>
                  </a:lnTo>
                  <a:lnTo>
                    <a:pt x="783" y="230"/>
                  </a:lnTo>
                  <a:lnTo>
                    <a:pt x="783" y="223"/>
                  </a:lnTo>
                  <a:lnTo>
                    <a:pt x="783" y="212"/>
                  </a:lnTo>
                  <a:lnTo>
                    <a:pt x="785" y="198"/>
                  </a:lnTo>
                  <a:lnTo>
                    <a:pt x="786" y="179"/>
                  </a:lnTo>
                  <a:lnTo>
                    <a:pt x="787" y="169"/>
                  </a:lnTo>
                  <a:lnTo>
                    <a:pt x="787" y="161"/>
                  </a:lnTo>
                  <a:lnTo>
                    <a:pt x="787" y="156"/>
                  </a:lnTo>
                  <a:lnTo>
                    <a:pt x="786" y="153"/>
                  </a:lnTo>
                  <a:lnTo>
                    <a:pt x="785" y="149"/>
                  </a:lnTo>
                  <a:lnTo>
                    <a:pt x="782" y="147"/>
                  </a:lnTo>
                  <a:lnTo>
                    <a:pt x="780" y="145"/>
                  </a:lnTo>
                  <a:lnTo>
                    <a:pt x="775" y="144"/>
                  </a:lnTo>
                  <a:lnTo>
                    <a:pt x="769" y="143"/>
                  </a:lnTo>
                  <a:lnTo>
                    <a:pt x="763" y="143"/>
                  </a:lnTo>
                  <a:lnTo>
                    <a:pt x="736" y="143"/>
                  </a:lnTo>
                  <a:lnTo>
                    <a:pt x="717" y="230"/>
                  </a:lnTo>
                  <a:lnTo>
                    <a:pt x="655" y="230"/>
                  </a:lnTo>
                  <a:close/>
                  <a:moveTo>
                    <a:pt x="757" y="47"/>
                  </a:moveTo>
                  <a:lnTo>
                    <a:pt x="744" y="102"/>
                  </a:lnTo>
                  <a:lnTo>
                    <a:pt x="768" y="102"/>
                  </a:lnTo>
                  <a:lnTo>
                    <a:pt x="785" y="102"/>
                  </a:lnTo>
                  <a:lnTo>
                    <a:pt x="794" y="101"/>
                  </a:lnTo>
                  <a:lnTo>
                    <a:pt x="799" y="98"/>
                  </a:lnTo>
                  <a:lnTo>
                    <a:pt x="803" y="97"/>
                  </a:lnTo>
                  <a:lnTo>
                    <a:pt x="805" y="95"/>
                  </a:lnTo>
                  <a:lnTo>
                    <a:pt x="809" y="91"/>
                  </a:lnTo>
                  <a:lnTo>
                    <a:pt x="814" y="84"/>
                  </a:lnTo>
                  <a:lnTo>
                    <a:pt x="816" y="75"/>
                  </a:lnTo>
                  <a:lnTo>
                    <a:pt x="817" y="70"/>
                  </a:lnTo>
                  <a:lnTo>
                    <a:pt x="817" y="67"/>
                  </a:lnTo>
                  <a:lnTo>
                    <a:pt x="816" y="61"/>
                  </a:lnTo>
                  <a:lnTo>
                    <a:pt x="814" y="56"/>
                  </a:lnTo>
                  <a:lnTo>
                    <a:pt x="810" y="52"/>
                  </a:lnTo>
                  <a:lnTo>
                    <a:pt x="805" y="50"/>
                  </a:lnTo>
                  <a:lnTo>
                    <a:pt x="794" y="47"/>
                  </a:lnTo>
                  <a:lnTo>
                    <a:pt x="780" y="47"/>
                  </a:lnTo>
                  <a:lnTo>
                    <a:pt x="757" y="47"/>
                  </a:lnTo>
                  <a:close/>
                  <a:moveTo>
                    <a:pt x="862" y="230"/>
                  </a:moveTo>
                  <a:lnTo>
                    <a:pt x="999" y="5"/>
                  </a:lnTo>
                  <a:lnTo>
                    <a:pt x="1076" y="5"/>
                  </a:lnTo>
                  <a:lnTo>
                    <a:pt x="1117" y="230"/>
                  </a:lnTo>
                  <a:lnTo>
                    <a:pt x="1047" y="230"/>
                  </a:lnTo>
                  <a:lnTo>
                    <a:pt x="1041" y="186"/>
                  </a:lnTo>
                  <a:lnTo>
                    <a:pt x="950" y="186"/>
                  </a:lnTo>
                  <a:lnTo>
                    <a:pt x="925" y="230"/>
                  </a:lnTo>
                  <a:lnTo>
                    <a:pt x="862" y="230"/>
                  </a:lnTo>
                  <a:close/>
                  <a:moveTo>
                    <a:pt x="974" y="144"/>
                  </a:moveTo>
                  <a:lnTo>
                    <a:pt x="1035" y="144"/>
                  </a:lnTo>
                  <a:lnTo>
                    <a:pt x="1026" y="50"/>
                  </a:lnTo>
                  <a:lnTo>
                    <a:pt x="1025" y="50"/>
                  </a:lnTo>
                  <a:lnTo>
                    <a:pt x="974" y="144"/>
                  </a:lnTo>
                  <a:close/>
                  <a:moveTo>
                    <a:pt x="1142" y="230"/>
                  </a:moveTo>
                  <a:lnTo>
                    <a:pt x="1190" y="6"/>
                  </a:lnTo>
                  <a:lnTo>
                    <a:pt x="1359" y="6"/>
                  </a:lnTo>
                  <a:lnTo>
                    <a:pt x="1350" y="48"/>
                  </a:lnTo>
                  <a:lnTo>
                    <a:pt x="1242" y="48"/>
                  </a:lnTo>
                  <a:lnTo>
                    <a:pt x="1233" y="96"/>
                  </a:lnTo>
                  <a:lnTo>
                    <a:pt x="1335" y="96"/>
                  </a:lnTo>
                  <a:lnTo>
                    <a:pt x="1325" y="139"/>
                  </a:lnTo>
                  <a:lnTo>
                    <a:pt x="1223" y="139"/>
                  </a:lnTo>
                  <a:lnTo>
                    <a:pt x="1213" y="187"/>
                  </a:lnTo>
                  <a:lnTo>
                    <a:pt x="1324" y="187"/>
                  </a:lnTo>
                  <a:lnTo>
                    <a:pt x="1314" y="230"/>
                  </a:lnTo>
                  <a:lnTo>
                    <a:pt x="1142" y="2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60000"/>
                </a:lnSpc>
                <a:defRPr/>
              </a:pPr>
              <a:endParaRPr lang="pt-B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2865" y="2918"/>
              <a:ext cx="324" cy="130"/>
              <a:chOff x="2865" y="2918"/>
              <a:chExt cx="324" cy="130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>
                <a:off x="2865" y="2997"/>
                <a:ext cx="310" cy="5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21" y="0"/>
                  </a:cxn>
                  <a:cxn ang="0">
                    <a:pos x="410" y="51"/>
                  </a:cxn>
                  <a:cxn ang="0">
                    <a:pos x="0" y="51"/>
                  </a:cxn>
                  <a:cxn ang="0">
                    <a:pos x="11" y="0"/>
                  </a:cxn>
                </a:cxnLst>
                <a:rect l="0" t="0" r="r" b="b"/>
                <a:pathLst>
                  <a:path w="421" h="51">
                    <a:moveTo>
                      <a:pt x="11" y="0"/>
                    </a:moveTo>
                    <a:lnTo>
                      <a:pt x="421" y="0"/>
                    </a:lnTo>
                    <a:lnTo>
                      <a:pt x="410" y="51"/>
                    </a:lnTo>
                    <a:lnTo>
                      <a:pt x="0" y="5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defRPr/>
                </a:pPr>
                <a:endParaRPr lang="pt-BR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 userDrawn="1"/>
            </p:nvSpPr>
            <p:spPr bwMode="auto">
              <a:xfrm>
                <a:off x="2879" y="2918"/>
                <a:ext cx="310" cy="4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21" y="0"/>
                  </a:cxn>
                  <a:cxn ang="0">
                    <a:pos x="410" y="51"/>
                  </a:cxn>
                  <a:cxn ang="0">
                    <a:pos x="0" y="51"/>
                  </a:cxn>
                  <a:cxn ang="0">
                    <a:pos x="9" y="0"/>
                  </a:cxn>
                </a:cxnLst>
                <a:rect l="0" t="0" r="r" b="b"/>
                <a:pathLst>
                  <a:path w="421" h="51">
                    <a:moveTo>
                      <a:pt x="9" y="0"/>
                    </a:moveTo>
                    <a:lnTo>
                      <a:pt x="421" y="0"/>
                    </a:lnTo>
                    <a:lnTo>
                      <a:pt x="410" y="51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defRPr/>
                </a:pPr>
                <a:endParaRPr lang="pt-BR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 userDrawn="1"/>
          </p:nvGrpSpPr>
          <p:grpSpPr bwMode="auto">
            <a:xfrm>
              <a:off x="2933" y="2556"/>
              <a:ext cx="320" cy="130"/>
              <a:chOff x="2866" y="2919"/>
              <a:chExt cx="320" cy="130"/>
            </a:xfrm>
          </p:grpSpPr>
          <p:sp>
            <p:nvSpPr>
              <p:cNvPr id="9" name="Freeform 12"/>
              <p:cNvSpPr>
                <a:spLocks/>
              </p:cNvSpPr>
              <p:nvPr userDrawn="1"/>
            </p:nvSpPr>
            <p:spPr bwMode="auto">
              <a:xfrm>
                <a:off x="2866" y="2998"/>
                <a:ext cx="307" cy="5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21" y="0"/>
                  </a:cxn>
                  <a:cxn ang="0">
                    <a:pos x="410" y="51"/>
                  </a:cxn>
                  <a:cxn ang="0">
                    <a:pos x="0" y="51"/>
                  </a:cxn>
                  <a:cxn ang="0">
                    <a:pos x="11" y="0"/>
                  </a:cxn>
                </a:cxnLst>
                <a:rect l="0" t="0" r="r" b="b"/>
                <a:pathLst>
                  <a:path w="421" h="51">
                    <a:moveTo>
                      <a:pt x="11" y="0"/>
                    </a:moveTo>
                    <a:lnTo>
                      <a:pt x="421" y="0"/>
                    </a:lnTo>
                    <a:lnTo>
                      <a:pt x="410" y="51"/>
                    </a:lnTo>
                    <a:lnTo>
                      <a:pt x="0" y="5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defRPr/>
                </a:pPr>
                <a:endParaRPr lang="pt-BR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879" y="2919"/>
                <a:ext cx="307" cy="4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21" y="0"/>
                  </a:cxn>
                  <a:cxn ang="0">
                    <a:pos x="410" y="51"/>
                  </a:cxn>
                  <a:cxn ang="0">
                    <a:pos x="0" y="51"/>
                  </a:cxn>
                  <a:cxn ang="0">
                    <a:pos x="9" y="0"/>
                  </a:cxn>
                </a:cxnLst>
                <a:rect l="0" t="0" r="r" b="b"/>
                <a:pathLst>
                  <a:path w="421" h="51">
                    <a:moveTo>
                      <a:pt x="9" y="0"/>
                    </a:moveTo>
                    <a:lnTo>
                      <a:pt x="421" y="0"/>
                    </a:lnTo>
                    <a:lnTo>
                      <a:pt x="410" y="51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defRPr/>
                </a:pPr>
                <a:endParaRPr lang="pt-BR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52601" y="6192838"/>
            <a:ext cx="4038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60000"/>
              </a:lnSpc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60000"/>
              </a:lnSpc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60000"/>
              </a:lnSpc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60000"/>
              </a:lnSpc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60000"/>
              </a:lnSpc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pt-BR" sz="2400" b="1">
                <a:solidFill>
                  <a:schemeClr val="bg1"/>
                </a:solidFill>
              </a:rPr>
              <a:t>Lei Geral</a:t>
            </a:r>
            <a:r>
              <a:rPr lang="pt-BR" sz="1400">
                <a:solidFill>
                  <a:schemeClr val="bg1"/>
                </a:solidFill>
              </a:rPr>
              <a:t> </a:t>
            </a:r>
            <a:r>
              <a:rPr lang="pt-BR" sz="1400" b="1">
                <a:solidFill>
                  <a:schemeClr val="bg1"/>
                </a:solidFill>
              </a:rPr>
              <a:t>da Micro e Pequena Empresa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>
              <a:buFont typeface="Arial Unicode MS" pitchFamily="34" charset="-128"/>
              <a:buNone/>
              <a:defRPr sz="30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4575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EC34A642-8E00-4F15-9BE5-FED7F68AA98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F018FF3-9740-4BA5-8515-EBFCC623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8600" y="643467"/>
            <a:ext cx="3635926" cy="51138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adicionar um título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6408" y="2789067"/>
            <a:ext cx="3176587" cy="270668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7377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6" y="2112264"/>
            <a:ext cx="3035808" cy="18379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4" name="Espaço Reservado para Imagem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6" y="4032504"/>
            <a:ext cx="3035808" cy="18379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5" name="Espaço Reservado para Imagem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Modelo de Texto do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255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val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 descr="Tag=AccentColor&#10;Flavor=Dark&#10;Target=Fill">
            <a:extLst>
              <a:ext uri="{FF2B5EF4-FFF2-40B4-BE49-F238E27FC236}">
                <a16:creationId xmlns:a16="http://schemas.microsoft.com/office/drawing/2014/main" id="{17DBCCDB-B58C-45B3-9E63-49F7B0819260}"/>
              </a:ext>
            </a:extLst>
          </p:cNvPr>
          <p:cNvSpPr/>
          <p:nvPr userDrawn="1"/>
        </p:nvSpPr>
        <p:spPr bwMode="white">
          <a:xfrm>
            <a:off x="0" y="4953000"/>
            <a:ext cx="12192000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sz="3600" noProof="0">
                <a:solidFill>
                  <a:schemeClr val="bg1"/>
                </a:solidFill>
              </a:rPr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sz="1500" noProof="0">
                <a:solidFill>
                  <a:schemeClr val="bg1"/>
                </a:solidFill>
              </a:rPr>
              <a:t>Clique para editar o estilo do subtítulo Mestre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93192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4" name="Espaço Reservado para Imagem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93192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5" name="Espaço Reservado para Imagem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93192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6839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188720" y="2313432"/>
            <a:ext cx="9966960" cy="3670837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517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F02F1891-1ACC-4692-80A2-4F69EAAAE404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/>
          <a:lstStyle/>
          <a:p>
            <a:pPr rtl="0"/>
            <a:r>
              <a:rPr lang="pt-BR" noProof="0"/>
              <a:t>Clique para editar o estilo do subtítulo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3" name="Espaço Reservado para Imagem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9468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188720" y="2463495"/>
            <a:ext cx="9966960" cy="3368653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275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Amostra de Texto de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19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8872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8720" y="2958274"/>
            <a:ext cx="4639736" cy="2910821"/>
          </a:xfrm>
        </p:spPr>
        <p:txBody>
          <a:bodyPr rtlCol="0"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Modelo de Texto do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582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8720" y="2108201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  <p:sldLayoutId id="2147483735" r:id="rId4"/>
    <p:sldLayoutId id="2147483722" r:id="rId5"/>
    <p:sldLayoutId id="2147483734" r:id="rId6"/>
    <p:sldLayoutId id="2147483745" r:id="rId7"/>
    <p:sldLayoutId id="2147483726" r:id="rId8"/>
    <p:sldLayoutId id="2147483725" r:id="rId9"/>
    <p:sldLayoutId id="2147483743" r:id="rId10"/>
    <p:sldLayoutId id="2147483737" r:id="rId11"/>
    <p:sldLayoutId id="2147483738" r:id="rId12"/>
    <p:sldLayoutId id="2147483723" r:id="rId13"/>
    <p:sldLayoutId id="2147483724" r:id="rId14"/>
    <p:sldLayoutId id="2147483727" r:id="rId15"/>
    <p:sldLayoutId id="2147483728" r:id="rId16"/>
    <p:sldLayoutId id="2147483729" r:id="rId17"/>
    <p:sldLayoutId id="2147483747" r:id="rId18"/>
    <p:sldLayoutId id="214748374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mpresas-e-negocios/pt-br/empreendedo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 grupo de pessoas sentadas à mesa">
            <a:extLst>
              <a:ext uri="{FF2B5EF4-FFF2-40B4-BE49-F238E27FC236}">
                <a16:creationId xmlns:a16="http://schemas.microsoft.com/office/drawing/2014/main" id="{15FF348E-C446-4450-8262-D18488C886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559F58-E7E3-4312-BFB5-D3B5719E8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21497"/>
            <a:ext cx="6758609" cy="2743200"/>
          </a:xfrm>
        </p:spPr>
        <p:txBody>
          <a:bodyPr rtlCol="0">
            <a:normAutofit/>
          </a:bodyPr>
          <a:lstStyle/>
          <a:p>
            <a:pPr rtl="0"/>
            <a:r>
              <a:rPr lang="pt-BR" sz="4500" i="1" dirty="0"/>
              <a:t>OS BENEFÍCIOS DE </a:t>
            </a:r>
            <a:br>
              <a:rPr lang="pt-BR" sz="4500" i="1" dirty="0"/>
            </a:br>
            <a:r>
              <a:rPr lang="pt-BR" sz="4500" i="1" dirty="0"/>
              <a:t>SE FORMALIZAR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F502785-6557-4038-9743-2ABFF39C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859" y="5159440"/>
            <a:ext cx="6470693" cy="605256"/>
          </a:xfrm>
        </p:spPr>
        <p:txBody>
          <a:bodyPr rtlCol="0"/>
          <a:lstStyle/>
          <a:p>
            <a:pPr rtl="0"/>
            <a:r>
              <a:rPr lang="pt-BR" dirty="0"/>
              <a:t>Brejo Santo</a:t>
            </a:r>
          </a:p>
        </p:txBody>
      </p:sp>
      <p:pic>
        <p:nvPicPr>
          <p:cNvPr id="6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5473" y="5968249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5"/>
          <p:cNvSpPr>
            <a:spLocks noChangeArrowheads="1"/>
          </p:cNvSpPr>
          <p:nvPr/>
        </p:nvSpPr>
        <p:spPr bwMode="gray">
          <a:xfrm>
            <a:off x="1416051" y="260350"/>
            <a:ext cx="9217025" cy="5778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>
                <a:solidFill>
                  <a:srgbClr val="0C2546"/>
                </a:solidFill>
              </a:rPr>
              <a:t>QUANTO VAI PAGAR POR MÊS?</a:t>
            </a:r>
          </a:p>
        </p:txBody>
      </p:sp>
      <p:sp>
        <p:nvSpPr>
          <p:cNvPr id="20483" name="AutoShape 15"/>
          <p:cNvSpPr>
            <a:spLocks noChangeArrowheads="1"/>
          </p:cNvSpPr>
          <p:nvPr/>
        </p:nvSpPr>
        <p:spPr bwMode="gray">
          <a:xfrm>
            <a:off x="1416051" y="1123951"/>
            <a:ext cx="9217025" cy="576263"/>
          </a:xfrm>
          <a:prstGeom prst="roundRect">
            <a:avLst>
              <a:gd name="adj" fmla="val 10889"/>
            </a:avLst>
          </a:prstGeom>
          <a:solidFill>
            <a:srgbClr val="6CA0E6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C2546"/>
                </a:solidFill>
              </a:rPr>
              <a:t> </a:t>
            </a:r>
            <a:r>
              <a:rPr lang="pt-BR" altLang="pt-BR" sz="1800" b="1" i="1"/>
              <a:t>A abertura da empresa, a inscrição, a licença e o alvará são gratuitos.</a:t>
            </a:r>
            <a:r>
              <a:rPr lang="pt-BR" altLang="pt-BR" sz="1800" b="1" i="1">
                <a:solidFill>
                  <a:srgbClr val="0C2546"/>
                </a:solidFill>
              </a:rPr>
              <a:t> </a:t>
            </a:r>
          </a:p>
        </p:txBody>
      </p:sp>
      <p:sp>
        <p:nvSpPr>
          <p:cNvPr id="20484" name="AutoShape 65"/>
          <p:cNvSpPr>
            <a:spLocks noChangeArrowheads="1"/>
          </p:cNvSpPr>
          <p:nvPr/>
        </p:nvSpPr>
        <p:spPr bwMode="gray">
          <a:xfrm>
            <a:off x="7464425" y="2060576"/>
            <a:ext cx="3168650" cy="2663825"/>
          </a:xfrm>
          <a:prstGeom prst="roundRect">
            <a:avLst>
              <a:gd name="adj" fmla="val 16667"/>
            </a:avLst>
          </a:prstGeom>
          <a:solidFill>
            <a:srgbClr val="95C0FF"/>
          </a:solidFill>
          <a:ln>
            <a:noFill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u="sng" dirty="0">
                <a:solidFill>
                  <a:srgbClr val="900609"/>
                </a:solidFill>
              </a:rPr>
              <a:t>Isento: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dirty="0">
                <a:solidFill>
                  <a:srgbClr val="900609"/>
                </a:solidFill>
              </a:rPr>
              <a:t>PIS, COFINS, IRPJ, IPI,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dirty="0">
                <a:solidFill>
                  <a:srgbClr val="900609"/>
                </a:solidFill>
              </a:rPr>
              <a:t>CSLL, Salário educação,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dirty="0">
                <a:solidFill>
                  <a:srgbClr val="900609"/>
                </a:solidFill>
              </a:rPr>
              <a:t>Contribuição sindical 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dirty="0">
                <a:solidFill>
                  <a:srgbClr val="900609"/>
                </a:solidFill>
              </a:rPr>
              <a:t>Contribuição para 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dirty="0">
                <a:solidFill>
                  <a:srgbClr val="900609"/>
                </a:solidFill>
              </a:rPr>
              <a:t>Sistema S.</a:t>
            </a:r>
          </a:p>
        </p:txBody>
      </p:sp>
      <p:sp>
        <p:nvSpPr>
          <p:cNvPr id="20486" name="AutoShape 65"/>
          <p:cNvSpPr>
            <a:spLocks noChangeArrowheads="1"/>
          </p:cNvSpPr>
          <p:nvPr/>
        </p:nvSpPr>
        <p:spPr bwMode="gray">
          <a:xfrm>
            <a:off x="2208213" y="5119689"/>
            <a:ext cx="8280400" cy="54133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>
            <a:noFill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 i="1" dirty="0"/>
              <a:t>Pagamento mensal através de Guias obtidos na Internet ou carnê </a:t>
            </a:r>
          </a:p>
        </p:txBody>
      </p:sp>
      <p:graphicFrame>
        <p:nvGraphicFramePr>
          <p:cNvPr id="12717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3420"/>
              </p:ext>
            </p:extLst>
          </p:nvPr>
        </p:nvGraphicFramePr>
        <p:xfrm>
          <a:off x="1703388" y="2133600"/>
          <a:ext cx="5472112" cy="2670176"/>
        </p:xfrm>
        <a:graphic>
          <a:graphicData uri="http://schemas.openxmlformats.org/drawingml/2006/table">
            <a:tbl>
              <a:tblPr/>
              <a:tblGrid>
                <a:gridCol w="127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91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Atividades</a:t>
                      </a:r>
                      <a:endParaRPr kumimoji="0" lang="pt-B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0060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(5% SM R$ 954,00</a:t>
                      </a: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0060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Impostos</a:t>
                      </a:r>
                      <a:endParaRPr kumimoji="0" lang="pt-BR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pt-B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ICMS</a:t>
                      </a:r>
                      <a:endParaRPr kumimoji="0" lang="pt-B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ISS</a:t>
                      </a:r>
                      <a:endParaRPr kumimoji="0" lang="pt-B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Indústria</a:t>
                      </a:r>
                      <a:endParaRPr kumimoji="0" lang="pt-BR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Comércio</a:t>
                      </a:r>
                      <a:endParaRPr kumimoji="0" lang="pt-BR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Serviços</a:t>
                      </a:r>
                      <a:endParaRPr kumimoji="0" lang="pt-BR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Mista</a:t>
                      </a:r>
                      <a:endParaRPr kumimoji="0" lang="pt-B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27" name="Rectangle 386"/>
          <p:cNvSpPr>
            <a:spLocks noChangeArrowheads="1"/>
          </p:cNvSpPr>
          <p:nvPr/>
        </p:nvSpPr>
        <p:spPr bwMode="auto">
          <a:xfrm>
            <a:off x="1143001" y="4900925"/>
            <a:ext cx="184731" cy="5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000"/>
          </a:p>
        </p:txBody>
      </p:sp>
      <p:pic>
        <p:nvPicPr>
          <p:cNvPr id="9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5473" y="6034510"/>
            <a:ext cx="1176527" cy="11765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906" name="AutoShape 74"/>
          <p:cNvSpPr>
            <a:spLocks noChangeArrowheads="1"/>
          </p:cNvSpPr>
          <p:nvPr/>
        </p:nvSpPr>
        <p:spPr bwMode="gray">
          <a:xfrm>
            <a:off x="2509838" y="3141663"/>
            <a:ext cx="1485900" cy="4127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1D5AAB"/>
              </a:gs>
              <a:gs pos="100000">
                <a:srgbClr val="1D5AAB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836" name="AutoShape 4"/>
          <p:cNvSpPr>
            <a:spLocks noChangeArrowheads="1"/>
          </p:cNvSpPr>
          <p:nvPr/>
        </p:nvSpPr>
        <p:spPr bwMode="gray">
          <a:xfrm>
            <a:off x="2509838" y="1414463"/>
            <a:ext cx="1485900" cy="4111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1D5AAB"/>
              </a:gs>
              <a:gs pos="100000">
                <a:srgbClr val="1D5AAB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gray">
          <a:xfrm>
            <a:off x="2727326" y="1425575"/>
            <a:ext cx="968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100" b="1" i="1" dirty="0">
                <a:solidFill>
                  <a:srgbClr val="FFFFFF"/>
                </a:solidFill>
              </a:rPr>
              <a:t>10 CM</a:t>
            </a:r>
          </a:p>
        </p:txBody>
      </p:sp>
      <p:sp>
        <p:nvSpPr>
          <p:cNvPr id="632839" name="AutoShape 7"/>
          <p:cNvSpPr>
            <a:spLocks noChangeArrowheads="1"/>
          </p:cNvSpPr>
          <p:nvPr/>
        </p:nvSpPr>
        <p:spPr bwMode="gray">
          <a:xfrm>
            <a:off x="2495550" y="1990725"/>
            <a:ext cx="1485900" cy="393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840" name="Freeform 8"/>
          <p:cNvSpPr>
            <a:spLocks/>
          </p:cNvSpPr>
          <p:nvPr/>
        </p:nvSpPr>
        <p:spPr bwMode="gray">
          <a:xfrm>
            <a:off x="2520951" y="2009775"/>
            <a:ext cx="741363" cy="19685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99FF">
                  <a:gamma/>
                  <a:tint val="36471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tint val="36471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gray">
          <a:xfrm>
            <a:off x="2727326" y="1982788"/>
            <a:ext cx="968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100" b="1" i="1">
                <a:solidFill>
                  <a:srgbClr val="FFFFFF"/>
                </a:solidFill>
              </a:rPr>
              <a:t>12 CM</a:t>
            </a:r>
          </a:p>
        </p:txBody>
      </p:sp>
      <p:sp>
        <p:nvSpPr>
          <p:cNvPr id="632843" name="AutoShape 11"/>
          <p:cNvSpPr>
            <a:spLocks noChangeArrowheads="1"/>
          </p:cNvSpPr>
          <p:nvPr/>
        </p:nvSpPr>
        <p:spPr bwMode="gray">
          <a:xfrm>
            <a:off x="2495550" y="2566988"/>
            <a:ext cx="1485900" cy="393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58CF0F"/>
              </a:gs>
              <a:gs pos="100000">
                <a:srgbClr val="58CF0F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844" name="Freeform 12"/>
          <p:cNvSpPr>
            <a:spLocks/>
          </p:cNvSpPr>
          <p:nvPr/>
        </p:nvSpPr>
        <p:spPr bwMode="gray">
          <a:xfrm>
            <a:off x="2520951" y="2589213"/>
            <a:ext cx="741363" cy="19685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58CF0F">
                  <a:gamma/>
                  <a:tint val="36471"/>
                  <a:invGamma/>
                </a:srgbClr>
              </a:gs>
              <a:gs pos="50000">
                <a:srgbClr val="58CF0F"/>
              </a:gs>
              <a:gs pos="100000">
                <a:srgbClr val="58CF0F">
                  <a:gamma/>
                  <a:tint val="36471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847" name="AutoShape 15"/>
          <p:cNvSpPr>
            <a:spLocks noChangeArrowheads="1"/>
          </p:cNvSpPr>
          <p:nvPr/>
        </p:nvSpPr>
        <p:spPr bwMode="gray">
          <a:xfrm>
            <a:off x="4114800" y="1414463"/>
            <a:ext cx="5613400" cy="412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gray">
          <a:xfrm>
            <a:off x="4445000" y="1449389"/>
            <a:ext cx="5035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200" b="1" i="1" dirty="0" err="1">
                <a:solidFill>
                  <a:srgbClr val="0C2546"/>
                </a:solidFill>
              </a:rPr>
              <a:t>Salário</a:t>
            </a:r>
            <a:r>
              <a:rPr lang="en-US" altLang="pt-BR" sz="2200" b="1" i="1" dirty="0">
                <a:solidFill>
                  <a:srgbClr val="0C2546"/>
                </a:solidFill>
              </a:rPr>
              <a:t> </a:t>
            </a:r>
            <a:r>
              <a:rPr lang="en-US" altLang="pt-BR" sz="2200" b="1" i="1" dirty="0" err="1">
                <a:solidFill>
                  <a:srgbClr val="0C2546"/>
                </a:solidFill>
              </a:rPr>
              <a:t>maternidade</a:t>
            </a:r>
            <a:endParaRPr lang="en-US" altLang="pt-BR" sz="2200" b="1" i="1" dirty="0">
              <a:solidFill>
                <a:srgbClr val="0C2546"/>
              </a:solidFill>
            </a:endParaRPr>
          </a:p>
        </p:txBody>
      </p:sp>
      <p:sp>
        <p:nvSpPr>
          <p:cNvPr id="632852" name="AutoShape 20"/>
          <p:cNvSpPr>
            <a:spLocks noChangeArrowheads="1"/>
          </p:cNvSpPr>
          <p:nvPr/>
        </p:nvSpPr>
        <p:spPr bwMode="gray">
          <a:xfrm>
            <a:off x="4100513" y="1990725"/>
            <a:ext cx="5613400" cy="395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89" name="Text Box 22"/>
          <p:cNvSpPr txBox="1">
            <a:spLocks noChangeArrowheads="1"/>
          </p:cNvSpPr>
          <p:nvPr/>
        </p:nvSpPr>
        <p:spPr bwMode="gray">
          <a:xfrm>
            <a:off x="4430713" y="2024064"/>
            <a:ext cx="5035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200" b="1" i="1">
                <a:solidFill>
                  <a:srgbClr val="0C2546"/>
                </a:solidFill>
              </a:rPr>
              <a:t>Auxílio doença</a:t>
            </a:r>
            <a:endParaRPr lang="en-US" altLang="pt-BR" sz="2200" i="1">
              <a:solidFill>
                <a:srgbClr val="0C2546"/>
              </a:solidFill>
            </a:endParaRPr>
          </a:p>
        </p:txBody>
      </p:sp>
      <p:sp>
        <p:nvSpPr>
          <p:cNvPr id="632857" name="AutoShape 25"/>
          <p:cNvSpPr>
            <a:spLocks noChangeArrowheads="1"/>
          </p:cNvSpPr>
          <p:nvPr/>
        </p:nvSpPr>
        <p:spPr bwMode="gray">
          <a:xfrm>
            <a:off x="4079875" y="2568575"/>
            <a:ext cx="5613400" cy="395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BF5CD"/>
              </a:gs>
              <a:gs pos="50000">
                <a:srgbClr val="DBF5CD">
                  <a:gamma/>
                  <a:tint val="0"/>
                  <a:invGamma/>
                </a:srgbClr>
              </a:gs>
              <a:gs pos="100000">
                <a:srgbClr val="DBF5C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91" name="Text Box 27"/>
          <p:cNvSpPr txBox="1">
            <a:spLocks noChangeArrowheads="1"/>
          </p:cNvSpPr>
          <p:nvPr/>
        </p:nvSpPr>
        <p:spPr bwMode="gray">
          <a:xfrm>
            <a:off x="4430713" y="2600325"/>
            <a:ext cx="5035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200" b="1" i="1">
                <a:solidFill>
                  <a:srgbClr val="0C2546"/>
                </a:solidFill>
              </a:rPr>
              <a:t>Aposentadoria por invalidez</a:t>
            </a:r>
          </a:p>
        </p:txBody>
      </p:sp>
      <p:sp>
        <p:nvSpPr>
          <p:cNvPr id="632872" name="AutoShape 40"/>
          <p:cNvSpPr>
            <a:spLocks noChangeArrowheads="1"/>
          </p:cNvSpPr>
          <p:nvPr/>
        </p:nvSpPr>
        <p:spPr bwMode="gray">
          <a:xfrm>
            <a:off x="4114800" y="3141664"/>
            <a:ext cx="5613400" cy="4143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gray">
          <a:xfrm>
            <a:off x="4445000" y="3176589"/>
            <a:ext cx="503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Aposentadoria por idade</a:t>
            </a:r>
          </a:p>
        </p:txBody>
      </p:sp>
      <p:sp>
        <p:nvSpPr>
          <p:cNvPr id="632886" name="AutoShape 54"/>
          <p:cNvSpPr>
            <a:spLocks noChangeArrowheads="1"/>
          </p:cNvSpPr>
          <p:nvPr/>
        </p:nvSpPr>
        <p:spPr bwMode="gray">
          <a:xfrm>
            <a:off x="2509838" y="3794126"/>
            <a:ext cx="1485900" cy="4111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1D5AAB"/>
              </a:gs>
              <a:gs pos="100000">
                <a:srgbClr val="1D5AAB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888" name="AutoShape 56"/>
          <p:cNvSpPr>
            <a:spLocks noChangeArrowheads="1"/>
          </p:cNvSpPr>
          <p:nvPr/>
        </p:nvSpPr>
        <p:spPr bwMode="gray">
          <a:xfrm>
            <a:off x="2495550" y="4370388"/>
            <a:ext cx="1485900" cy="393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32892" name="AutoShape 60"/>
          <p:cNvSpPr>
            <a:spLocks noChangeArrowheads="1"/>
          </p:cNvSpPr>
          <p:nvPr/>
        </p:nvSpPr>
        <p:spPr bwMode="gray">
          <a:xfrm>
            <a:off x="4114800" y="3794125"/>
            <a:ext cx="5613400" cy="412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97" name="Text Box 62"/>
          <p:cNvSpPr txBox="1">
            <a:spLocks noChangeArrowheads="1"/>
          </p:cNvSpPr>
          <p:nvPr/>
        </p:nvSpPr>
        <p:spPr bwMode="gray">
          <a:xfrm>
            <a:off x="4445000" y="3829050"/>
            <a:ext cx="5035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200" b="1" i="1">
                <a:solidFill>
                  <a:srgbClr val="0C2546"/>
                </a:solidFill>
              </a:rPr>
              <a:t>Pensão por morte</a:t>
            </a:r>
            <a:endParaRPr lang="en-US" altLang="pt-BR" sz="2200" i="1">
              <a:solidFill>
                <a:srgbClr val="0C2546"/>
              </a:solidFill>
            </a:endParaRPr>
          </a:p>
        </p:txBody>
      </p:sp>
      <p:sp>
        <p:nvSpPr>
          <p:cNvPr id="632897" name="AutoShape 65"/>
          <p:cNvSpPr>
            <a:spLocks noChangeArrowheads="1"/>
          </p:cNvSpPr>
          <p:nvPr/>
        </p:nvSpPr>
        <p:spPr bwMode="gray">
          <a:xfrm>
            <a:off x="4079876" y="4365625"/>
            <a:ext cx="5688013" cy="395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99" name="Text Box 67"/>
          <p:cNvSpPr txBox="1">
            <a:spLocks noChangeArrowheads="1"/>
          </p:cNvSpPr>
          <p:nvPr/>
        </p:nvSpPr>
        <p:spPr bwMode="gray">
          <a:xfrm>
            <a:off x="4430713" y="4403725"/>
            <a:ext cx="5035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200" b="1" i="1">
                <a:solidFill>
                  <a:srgbClr val="0C2546"/>
                </a:solidFill>
              </a:rPr>
              <a:t>Auxílio reclusão</a:t>
            </a:r>
            <a:endParaRPr lang="en-US" altLang="pt-BR" sz="2200" i="1">
              <a:solidFill>
                <a:srgbClr val="0C2546"/>
              </a:solidFill>
            </a:endParaRPr>
          </a:p>
        </p:txBody>
      </p:sp>
      <p:sp>
        <p:nvSpPr>
          <p:cNvPr id="24600" name="Text Box 68"/>
          <p:cNvSpPr txBox="1">
            <a:spLocks noChangeArrowheads="1"/>
          </p:cNvSpPr>
          <p:nvPr/>
        </p:nvSpPr>
        <p:spPr bwMode="gray">
          <a:xfrm>
            <a:off x="2727326" y="2551113"/>
            <a:ext cx="968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100" b="1" i="1">
                <a:solidFill>
                  <a:srgbClr val="FFFFFF"/>
                </a:solidFill>
              </a:rPr>
              <a:t>12 CM</a:t>
            </a:r>
          </a:p>
        </p:txBody>
      </p:sp>
      <p:sp>
        <p:nvSpPr>
          <p:cNvPr id="24601" name="Text Box 70"/>
          <p:cNvSpPr txBox="1">
            <a:spLocks noChangeArrowheads="1"/>
          </p:cNvSpPr>
          <p:nvPr/>
        </p:nvSpPr>
        <p:spPr bwMode="gray">
          <a:xfrm>
            <a:off x="2748639" y="3790950"/>
            <a:ext cx="9765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100" b="1" i="1" dirty="0">
                <a:solidFill>
                  <a:srgbClr val="FFFFFF"/>
                </a:solidFill>
              </a:rPr>
              <a:t>18 CM</a:t>
            </a:r>
          </a:p>
        </p:txBody>
      </p:sp>
      <p:sp>
        <p:nvSpPr>
          <p:cNvPr id="24602" name="Text Box 71"/>
          <p:cNvSpPr txBox="1">
            <a:spLocks noChangeArrowheads="1"/>
          </p:cNvSpPr>
          <p:nvPr/>
        </p:nvSpPr>
        <p:spPr bwMode="gray">
          <a:xfrm>
            <a:off x="2748639" y="4356100"/>
            <a:ext cx="9765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100" b="1" i="1" dirty="0">
                <a:solidFill>
                  <a:srgbClr val="FFFFFF"/>
                </a:solidFill>
              </a:rPr>
              <a:t>24 CM</a:t>
            </a:r>
          </a:p>
        </p:txBody>
      </p:sp>
      <p:sp>
        <p:nvSpPr>
          <p:cNvPr id="24603" name="Text Box 73"/>
          <p:cNvSpPr txBox="1">
            <a:spLocks noChangeArrowheads="1"/>
          </p:cNvSpPr>
          <p:nvPr/>
        </p:nvSpPr>
        <p:spPr bwMode="gray">
          <a:xfrm>
            <a:off x="2654301" y="3148013"/>
            <a:ext cx="11160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100" b="1" i="1">
                <a:solidFill>
                  <a:srgbClr val="FFFFFF"/>
                </a:solidFill>
              </a:rPr>
              <a:t>180 CM</a:t>
            </a:r>
          </a:p>
        </p:txBody>
      </p:sp>
      <p:sp>
        <p:nvSpPr>
          <p:cNvPr id="632907" name="Freeform 75"/>
          <p:cNvSpPr>
            <a:spLocks/>
          </p:cNvSpPr>
          <p:nvPr/>
        </p:nvSpPr>
        <p:spPr bwMode="gray">
          <a:xfrm>
            <a:off x="2533651" y="3160713"/>
            <a:ext cx="741363" cy="19685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99FF">
                  <a:gamma/>
                  <a:tint val="36471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tint val="36471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908" name="Freeform 76"/>
          <p:cNvSpPr>
            <a:spLocks/>
          </p:cNvSpPr>
          <p:nvPr/>
        </p:nvSpPr>
        <p:spPr bwMode="gray">
          <a:xfrm>
            <a:off x="2533651" y="3814763"/>
            <a:ext cx="741363" cy="19685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99FF">
                  <a:gamma/>
                  <a:tint val="36471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tint val="36471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2910" name="Freeform 78"/>
          <p:cNvSpPr>
            <a:spLocks/>
          </p:cNvSpPr>
          <p:nvPr/>
        </p:nvSpPr>
        <p:spPr bwMode="gray">
          <a:xfrm>
            <a:off x="2528888" y="4395788"/>
            <a:ext cx="741362" cy="19685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99FF">
                  <a:gamma/>
                  <a:tint val="36471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tint val="36471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607" name="AutoShape 15"/>
          <p:cNvSpPr>
            <a:spLocks noChangeArrowheads="1"/>
          </p:cNvSpPr>
          <p:nvPr/>
        </p:nvSpPr>
        <p:spPr bwMode="gray">
          <a:xfrm>
            <a:off x="2424114" y="333375"/>
            <a:ext cx="7369175" cy="649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100" b="1" i="1">
                <a:solidFill>
                  <a:srgbClr val="0C2546"/>
                </a:solidFill>
              </a:rPr>
              <a:t>COBERTURA PREVIDENCIÁRIA E CARÊNCIAS</a:t>
            </a:r>
          </a:p>
        </p:txBody>
      </p:sp>
      <p:sp>
        <p:nvSpPr>
          <p:cNvPr id="24608" name="AutoShape 15"/>
          <p:cNvSpPr>
            <a:spLocks noChangeArrowheads="1"/>
          </p:cNvSpPr>
          <p:nvPr/>
        </p:nvSpPr>
        <p:spPr bwMode="gray">
          <a:xfrm>
            <a:off x="2495551" y="5157788"/>
            <a:ext cx="7345363" cy="431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900" b="1" i="1" dirty="0">
                <a:solidFill>
                  <a:srgbClr val="900609"/>
                </a:solidFill>
              </a:rPr>
              <a:t>BENEFÍCIO DE 01 SALÁRIO MÍNIMO + 13º SALÁRIO</a:t>
            </a:r>
            <a:r>
              <a:rPr lang="pt-BR" altLang="pt-BR" sz="2000" b="1" i="1" dirty="0">
                <a:solidFill>
                  <a:srgbClr val="900609"/>
                </a:solidFill>
              </a:rPr>
              <a:t> </a:t>
            </a:r>
          </a:p>
        </p:txBody>
      </p:sp>
      <p:pic>
        <p:nvPicPr>
          <p:cNvPr id="33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2566989" y="1447801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Dispensa de escrituração fiscal e contábil;</a:t>
            </a:r>
          </a:p>
        </p:txBody>
      </p:sp>
      <p:sp>
        <p:nvSpPr>
          <p:cNvPr id="26627" name="Text Box 20"/>
          <p:cNvSpPr txBox="1">
            <a:spLocks noChangeArrowheads="1"/>
          </p:cNvSpPr>
          <p:nvPr/>
        </p:nvSpPr>
        <p:spPr bwMode="auto">
          <a:xfrm>
            <a:off x="2566989" y="2311401"/>
            <a:ext cx="7272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Dispensa de vistorias prévias (Atividades de baixo risco);</a:t>
            </a:r>
          </a:p>
        </p:txBody>
      </p:sp>
      <p:sp>
        <p:nvSpPr>
          <p:cNvPr id="26628" name="Text Box 55"/>
          <p:cNvSpPr txBox="1">
            <a:spLocks noChangeArrowheads="1"/>
          </p:cNvSpPr>
          <p:nvPr/>
        </p:nvSpPr>
        <p:spPr bwMode="auto">
          <a:xfrm>
            <a:off x="2495551" y="3248026"/>
            <a:ext cx="756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Dispensa da emissão de notas fiscais para consumidor final pessoas físicas;</a:t>
            </a:r>
          </a:p>
        </p:txBody>
      </p:sp>
      <p:sp>
        <p:nvSpPr>
          <p:cNvPr id="639038" name="AutoShape 62"/>
          <p:cNvSpPr>
            <a:spLocks noChangeArrowheads="1"/>
          </p:cNvSpPr>
          <p:nvPr/>
        </p:nvSpPr>
        <p:spPr bwMode="gray">
          <a:xfrm>
            <a:off x="1627188" y="1279525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1E13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9039" name="AutoShape 63"/>
          <p:cNvSpPr>
            <a:spLocks noChangeArrowheads="1"/>
          </p:cNvSpPr>
          <p:nvPr/>
        </p:nvSpPr>
        <p:spPr bwMode="gray">
          <a:xfrm>
            <a:off x="1620838" y="1268413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1E13F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9040" name="AutoShape 64"/>
          <p:cNvSpPr>
            <a:spLocks noChangeArrowheads="1"/>
          </p:cNvSpPr>
          <p:nvPr/>
        </p:nvSpPr>
        <p:spPr bwMode="gray">
          <a:xfrm>
            <a:off x="1668464" y="1308101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1E13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32" name="Text Box 65"/>
          <p:cNvSpPr txBox="1">
            <a:spLocks noChangeArrowheads="1"/>
          </p:cNvSpPr>
          <p:nvPr/>
        </p:nvSpPr>
        <p:spPr bwMode="gray">
          <a:xfrm>
            <a:off x="1847851" y="1366838"/>
            <a:ext cx="354013" cy="457200"/>
          </a:xfrm>
          <a:prstGeom prst="rect">
            <a:avLst/>
          </a:prstGeom>
          <a:solidFill>
            <a:srgbClr val="1E1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6633" name="Text Box 70"/>
          <p:cNvSpPr txBox="1">
            <a:spLocks noChangeArrowheads="1"/>
          </p:cNvSpPr>
          <p:nvPr/>
        </p:nvSpPr>
        <p:spPr bwMode="gray">
          <a:xfrm>
            <a:off x="1847851" y="2306638"/>
            <a:ext cx="354013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9047" name="AutoShape 71"/>
          <p:cNvSpPr>
            <a:spLocks noChangeArrowheads="1"/>
          </p:cNvSpPr>
          <p:nvPr/>
        </p:nvSpPr>
        <p:spPr bwMode="gray">
          <a:xfrm>
            <a:off x="1627188" y="2216150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9048" name="AutoShape 72"/>
          <p:cNvSpPr>
            <a:spLocks noChangeArrowheads="1"/>
          </p:cNvSpPr>
          <p:nvPr/>
        </p:nvSpPr>
        <p:spPr bwMode="gray">
          <a:xfrm>
            <a:off x="1620838" y="2205038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9049" name="AutoShape 73"/>
          <p:cNvSpPr>
            <a:spLocks noChangeArrowheads="1"/>
          </p:cNvSpPr>
          <p:nvPr/>
        </p:nvSpPr>
        <p:spPr bwMode="gray">
          <a:xfrm>
            <a:off x="1668464" y="2244726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3A3A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37" name="Text Box 74"/>
          <p:cNvSpPr txBox="1">
            <a:spLocks noChangeArrowheads="1"/>
          </p:cNvSpPr>
          <p:nvPr/>
        </p:nvSpPr>
        <p:spPr bwMode="gray">
          <a:xfrm>
            <a:off x="1847851" y="2306638"/>
            <a:ext cx="354013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6638" name="Text Box 83"/>
          <p:cNvSpPr txBox="1">
            <a:spLocks noChangeArrowheads="1"/>
          </p:cNvSpPr>
          <p:nvPr/>
        </p:nvSpPr>
        <p:spPr bwMode="gray">
          <a:xfrm>
            <a:off x="1847851" y="3241675"/>
            <a:ext cx="354013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9060" name="AutoShape 84"/>
          <p:cNvSpPr>
            <a:spLocks noChangeArrowheads="1"/>
          </p:cNvSpPr>
          <p:nvPr/>
        </p:nvSpPr>
        <p:spPr bwMode="gray">
          <a:xfrm>
            <a:off x="1627188" y="3151188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9061" name="AutoShape 85"/>
          <p:cNvSpPr>
            <a:spLocks noChangeArrowheads="1"/>
          </p:cNvSpPr>
          <p:nvPr/>
        </p:nvSpPr>
        <p:spPr bwMode="gray">
          <a:xfrm>
            <a:off x="1620838" y="3140075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9062" name="AutoShape 86"/>
          <p:cNvSpPr>
            <a:spLocks noChangeArrowheads="1"/>
          </p:cNvSpPr>
          <p:nvPr/>
        </p:nvSpPr>
        <p:spPr bwMode="gray">
          <a:xfrm>
            <a:off x="1668464" y="3179764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3A3A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42" name="Text Box 87"/>
          <p:cNvSpPr txBox="1">
            <a:spLocks noChangeArrowheads="1"/>
          </p:cNvSpPr>
          <p:nvPr/>
        </p:nvSpPr>
        <p:spPr bwMode="gray">
          <a:xfrm>
            <a:off x="1847851" y="3241675"/>
            <a:ext cx="354013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566989" y="4256088"/>
            <a:ext cx="56165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C2546"/>
                </a:solidFill>
                <a:latin typeface="Arial" charset="0"/>
              </a:rPr>
              <a:t>Controles simplificados e sem burocracia;</a:t>
            </a:r>
            <a:endParaRPr lang="pt-BR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44" name="AutoShape 15"/>
          <p:cNvSpPr>
            <a:spLocks noChangeArrowheads="1"/>
          </p:cNvSpPr>
          <p:nvPr/>
        </p:nvSpPr>
        <p:spPr bwMode="gray">
          <a:xfrm>
            <a:off x="1703388" y="333375"/>
            <a:ext cx="8208962" cy="6477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100" b="1" i="1">
                <a:solidFill>
                  <a:srgbClr val="0C2546"/>
                </a:solidFill>
              </a:rPr>
              <a:t>BENEFÍCIOS PARA O EMPREENDEDOR INDIVIDUAL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489075" y="4970463"/>
            <a:ext cx="1366838" cy="477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60000"/>
              </a:lnSpc>
              <a:spcBef>
                <a:spcPct val="50000"/>
              </a:spcBef>
              <a:defRPr/>
            </a:pPr>
            <a:endParaRPr lang="pt-BR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46" name="Text Box 83"/>
          <p:cNvSpPr txBox="1">
            <a:spLocks noChangeArrowheads="1"/>
          </p:cNvSpPr>
          <p:nvPr/>
        </p:nvSpPr>
        <p:spPr bwMode="gray">
          <a:xfrm>
            <a:off x="1897063" y="5097463"/>
            <a:ext cx="354012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" name="AutoShape 84"/>
          <p:cNvSpPr>
            <a:spLocks noChangeArrowheads="1"/>
          </p:cNvSpPr>
          <p:nvPr/>
        </p:nvSpPr>
        <p:spPr bwMode="gray">
          <a:xfrm>
            <a:off x="1676400" y="5006975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1670050" y="4995863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49" name="AutoShape 86"/>
          <p:cNvSpPr>
            <a:spLocks noChangeArrowheads="1"/>
          </p:cNvSpPr>
          <p:nvPr/>
        </p:nvSpPr>
        <p:spPr bwMode="gray">
          <a:xfrm>
            <a:off x="1717675" y="5035551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000"/>
          </a:p>
        </p:txBody>
      </p:sp>
      <p:sp>
        <p:nvSpPr>
          <p:cNvPr id="26650" name="Text Box 87"/>
          <p:cNvSpPr txBox="1">
            <a:spLocks noChangeArrowheads="1"/>
          </p:cNvSpPr>
          <p:nvPr/>
        </p:nvSpPr>
        <p:spPr bwMode="gray">
          <a:xfrm>
            <a:off x="1897063" y="5097463"/>
            <a:ext cx="354012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6651" name="Text Box 83"/>
          <p:cNvSpPr txBox="1">
            <a:spLocks noChangeArrowheads="1"/>
          </p:cNvSpPr>
          <p:nvPr/>
        </p:nvSpPr>
        <p:spPr bwMode="gray">
          <a:xfrm>
            <a:off x="1858963" y="4178300"/>
            <a:ext cx="354012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" name="AutoShape 84"/>
          <p:cNvSpPr>
            <a:spLocks noChangeArrowheads="1"/>
          </p:cNvSpPr>
          <p:nvPr/>
        </p:nvSpPr>
        <p:spPr bwMode="gray">
          <a:xfrm>
            <a:off x="1638300" y="4087813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AutoShape 85"/>
          <p:cNvSpPr>
            <a:spLocks noChangeArrowheads="1"/>
          </p:cNvSpPr>
          <p:nvPr/>
        </p:nvSpPr>
        <p:spPr bwMode="gray">
          <a:xfrm>
            <a:off x="1631950" y="4076700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3A3AE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AutoShape 86"/>
          <p:cNvSpPr>
            <a:spLocks noChangeArrowheads="1"/>
          </p:cNvSpPr>
          <p:nvPr/>
        </p:nvSpPr>
        <p:spPr bwMode="gray">
          <a:xfrm>
            <a:off x="1679575" y="4116389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3A3A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55" name="Text Box 87"/>
          <p:cNvSpPr txBox="1">
            <a:spLocks noChangeArrowheads="1"/>
          </p:cNvSpPr>
          <p:nvPr/>
        </p:nvSpPr>
        <p:spPr bwMode="gray">
          <a:xfrm>
            <a:off x="1858963" y="4178300"/>
            <a:ext cx="354012" cy="457200"/>
          </a:xfrm>
          <a:prstGeom prst="rect">
            <a:avLst/>
          </a:prstGeom>
          <a:solidFill>
            <a:srgbClr val="3A3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656" name="Text Box 44"/>
          <p:cNvSpPr txBox="1">
            <a:spLocks noChangeArrowheads="1"/>
          </p:cNvSpPr>
          <p:nvPr/>
        </p:nvSpPr>
        <p:spPr bwMode="auto">
          <a:xfrm>
            <a:off x="2566988" y="5010151"/>
            <a:ext cx="8482012" cy="5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  <a:buClrTx/>
              <a:buFontTx/>
              <a:buNone/>
            </a:pPr>
            <a:r>
              <a:rPr lang="pt-BR" altLang="pt-BR" sz="2000" b="1" i="1">
                <a:solidFill>
                  <a:srgbClr val="0C2546"/>
                </a:solidFill>
              </a:rPr>
              <a:t>Obtenção de CNPJ, Inscrição Estadual (CGF) e Inscrição Municipal. </a:t>
            </a:r>
          </a:p>
        </p:txBody>
      </p:sp>
      <p:pic>
        <p:nvPicPr>
          <p:cNvPr id="33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0" y="5996066"/>
            <a:ext cx="1176527" cy="11765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2495550" y="1150939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Emitir notas fiscais nas vendas para destinatário inscrito no CNPJ</a:t>
            </a:r>
            <a:r>
              <a:rPr lang="en-US" altLang="pt-BR" sz="2000" b="1" i="1">
                <a:solidFill>
                  <a:srgbClr val="1B54A1"/>
                </a:solidFill>
              </a:rPr>
              <a:t>;</a:t>
            </a:r>
          </a:p>
        </p:txBody>
      </p:sp>
      <p:sp>
        <p:nvSpPr>
          <p:cNvPr id="28675" name="Text Box 20"/>
          <p:cNvSpPr txBox="1">
            <a:spLocks noChangeArrowheads="1"/>
          </p:cNvSpPr>
          <p:nvPr/>
        </p:nvSpPr>
        <p:spPr bwMode="auto">
          <a:xfrm>
            <a:off x="2495550" y="2781301"/>
            <a:ext cx="8135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 err="1">
                <a:solidFill>
                  <a:srgbClr val="0C2546"/>
                </a:solidFill>
              </a:rPr>
              <a:t>Pagar</a:t>
            </a:r>
            <a:r>
              <a:rPr lang="en-US" altLang="pt-BR" sz="2000" b="1" i="1" dirty="0">
                <a:solidFill>
                  <a:srgbClr val="0C2546"/>
                </a:solidFill>
              </a:rPr>
              <a:t> </a:t>
            </a:r>
            <a:r>
              <a:rPr lang="en-US" altLang="pt-BR" sz="2000" b="1" i="1" dirty="0" err="1">
                <a:solidFill>
                  <a:srgbClr val="0C2546"/>
                </a:solidFill>
              </a:rPr>
              <a:t>mensalmente</a:t>
            </a:r>
            <a:r>
              <a:rPr lang="en-US" altLang="pt-BR" sz="2000" b="1" i="1" dirty="0">
                <a:solidFill>
                  <a:srgbClr val="0C2546"/>
                </a:solidFill>
              </a:rPr>
              <a:t> o DAS – </a:t>
            </a:r>
            <a:r>
              <a:rPr lang="en-US" altLang="pt-BR" sz="2000" b="1" i="1" dirty="0" err="1">
                <a:solidFill>
                  <a:srgbClr val="0C2546"/>
                </a:solidFill>
              </a:rPr>
              <a:t>Documento</a:t>
            </a:r>
            <a:r>
              <a:rPr lang="en-US" altLang="pt-BR" sz="2000" b="1" i="1" dirty="0">
                <a:solidFill>
                  <a:srgbClr val="0C2546"/>
                </a:solidFill>
              </a:rPr>
              <a:t> de </a:t>
            </a:r>
            <a:r>
              <a:rPr lang="en-US" altLang="pt-BR" sz="2000" b="1" i="1" dirty="0" err="1">
                <a:solidFill>
                  <a:srgbClr val="0C2546"/>
                </a:solidFill>
              </a:rPr>
              <a:t>arrecadação</a:t>
            </a:r>
            <a:r>
              <a:rPr lang="en-US" altLang="pt-BR" sz="2000" b="1" i="1" dirty="0">
                <a:solidFill>
                  <a:srgbClr val="0C2546"/>
                </a:solidFill>
              </a:rPr>
              <a:t> do Simples Nacional, </a:t>
            </a:r>
            <a:r>
              <a:rPr lang="en-US" altLang="pt-BR" sz="2000" b="1" i="1" dirty="0" err="1">
                <a:solidFill>
                  <a:srgbClr val="900609"/>
                </a:solidFill>
              </a:rPr>
              <a:t>até</a:t>
            </a:r>
            <a:r>
              <a:rPr lang="en-US" altLang="pt-BR" sz="2000" b="1" i="1" dirty="0">
                <a:solidFill>
                  <a:srgbClr val="900609"/>
                </a:solidFill>
              </a:rPr>
              <a:t> o </a:t>
            </a:r>
            <a:r>
              <a:rPr lang="en-US" altLang="pt-BR" sz="2000" b="1" i="1" dirty="0" err="1">
                <a:solidFill>
                  <a:srgbClr val="900609"/>
                </a:solidFill>
              </a:rPr>
              <a:t>dia</a:t>
            </a:r>
            <a:r>
              <a:rPr lang="en-US" altLang="pt-BR" sz="2000" b="1" i="1" dirty="0">
                <a:solidFill>
                  <a:srgbClr val="900609"/>
                </a:solidFill>
              </a:rPr>
              <a:t> 20 do </a:t>
            </a:r>
            <a:r>
              <a:rPr lang="en-US" altLang="pt-BR" sz="2000" b="1" i="1" dirty="0" err="1">
                <a:solidFill>
                  <a:srgbClr val="900609"/>
                </a:solidFill>
              </a:rPr>
              <a:t>mês</a:t>
            </a:r>
            <a:r>
              <a:rPr lang="en-US" altLang="pt-BR" sz="2000" b="1" i="1" dirty="0">
                <a:solidFill>
                  <a:srgbClr val="900609"/>
                </a:solidFill>
              </a:rPr>
              <a:t> </a:t>
            </a:r>
            <a:r>
              <a:rPr lang="en-US" altLang="pt-BR" sz="2000" b="1" i="1" dirty="0" err="1">
                <a:solidFill>
                  <a:srgbClr val="900609"/>
                </a:solidFill>
              </a:rPr>
              <a:t>seguinte</a:t>
            </a:r>
            <a:r>
              <a:rPr lang="en-US" altLang="pt-BR" sz="2000" b="1" i="1" dirty="0">
                <a:solidFill>
                  <a:srgbClr val="900609"/>
                </a:solidFill>
              </a:rPr>
              <a:t>;</a:t>
            </a:r>
          </a:p>
        </p:txBody>
      </p:sp>
      <p:sp>
        <p:nvSpPr>
          <p:cNvPr id="28676" name="Text Box 34"/>
          <p:cNvSpPr txBox="1">
            <a:spLocks noChangeArrowheads="1"/>
          </p:cNvSpPr>
          <p:nvPr/>
        </p:nvSpPr>
        <p:spPr bwMode="auto">
          <a:xfrm>
            <a:off x="2566988" y="3716338"/>
            <a:ext cx="8064500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>
                <a:solidFill>
                  <a:srgbClr val="0C2546"/>
                </a:solidFill>
              </a:rPr>
              <a:t>Preencher</a:t>
            </a:r>
            <a:r>
              <a:rPr lang="en-US" altLang="pt-BR" sz="2000" b="1" i="1">
                <a:solidFill>
                  <a:srgbClr val="0C2546"/>
                </a:solidFill>
              </a:rPr>
              <a:t> e guardar por 05 anos Relatório Mensal de Receitas Brutas, </a:t>
            </a:r>
            <a:r>
              <a:rPr lang="en-US" altLang="pt-BR" sz="2000" b="1" i="1">
                <a:solidFill>
                  <a:srgbClr val="900609"/>
                </a:solidFill>
              </a:rPr>
              <a:t>até o dia 20 do mês </a:t>
            </a:r>
            <a:r>
              <a:rPr lang="pt-BR" altLang="pt-BR" sz="2000" b="1" i="1">
                <a:solidFill>
                  <a:srgbClr val="900609"/>
                </a:solidFill>
              </a:rPr>
              <a:t>seguinte</a:t>
            </a:r>
            <a:r>
              <a:rPr lang="en-US" altLang="pt-BR" sz="2000" b="1" i="1">
                <a:solidFill>
                  <a:srgbClr val="900609"/>
                </a:solidFill>
              </a:rPr>
              <a:t>;</a:t>
            </a:r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>
            <a:off x="2352676" y="1557339"/>
            <a:ext cx="7834313" cy="158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37" name="AutoShape 37"/>
          <p:cNvSpPr>
            <a:spLocks noChangeArrowheads="1"/>
          </p:cNvSpPr>
          <p:nvPr/>
        </p:nvSpPr>
        <p:spPr bwMode="gray">
          <a:xfrm>
            <a:off x="1698625" y="1063625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38" name="AutoShape 38"/>
          <p:cNvSpPr>
            <a:spLocks noChangeArrowheads="1"/>
          </p:cNvSpPr>
          <p:nvPr/>
        </p:nvSpPr>
        <p:spPr bwMode="gray">
          <a:xfrm>
            <a:off x="1692275" y="1052513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E6E6E6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39" name="AutoShape 39"/>
          <p:cNvSpPr>
            <a:spLocks noChangeArrowheads="1"/>
          </p:cNvSpPr>
          <p:nvPr/>
        </p:nvSpPr>
        <p:spPr bwMode="gray">
          <a:xfrm>
            <a:off x="1739900" y="1092201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gradFill rotWithShape="1">
            <a:gsLst>
              <a:gs pos="0">
                <a:srgbClr val="3399FF"/>
              </a:gs>
              <a:gs pos="100000">
                <a:srgbClr val="1D5AA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81" name="Text Box 40"/>
          <p:cNvSpPr txBox="1">
            <a:spLocks noChangeArrowheads="1"/>
          </p:cNvSpPr>
          <p:nvPr/>
        </p:nvSpPr>
        <p:spPr bwMode="gray">
          <a:xfrm>
            <a:off x="1919288" y="115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40041" name="Line 41"/>
          <p:cNvSpPr>
            <a:spLocks noChangeShapeType="1"/>
          </p:cNvSpPr>
          <p:nvPr/>
        </p:nvSpPr>
        <p:spPr bwMode="auto">
          <a:xfrm>
            <a:off x="2349500" y="2495550"/>
            <a:ext cx="7837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42" name="AutoShape 42"/>
          <p:cNvSpPr>
            <a:spLocks noChangeArrowheads="1"/>
          </p:cNvSpPr>
          <p:nvPr/>
        </p:nvSpPr>
        <p:spPr bwMode="gray">
          <a:xfrm>
            <a:off x="1695450" y="1909763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43" name="AutoShape 43"/>
          <p:cNvSpPr>
            <a:spLocks noChangeArrowheads="1"/>
          </p:cNvSpPr>
          <p:nvPr/>
        </p:nvSpPr>
        <p:spPr bwMode="gray">
          <a:xfrm>
            <a:off x="1689100" y="1898650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E6E6E6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44" name="AutoShape 44"/>
          <p:cNvSpPr>
            <a:spLocks noChangeArrowheads="1"/>
          </p:cNvSpPr>
          <p:nvPr/>
        </p:nvSpPr>
        <p:spPr bwMode="gray">
          <a:xfrm>
            <a:off x="1736725" y="1938339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gradFill rotWithShape="1">
            <a:gsLst>
              <a:gs pos="0">
                <a:srgbClr val="3A880A">
                  <a:gamma/>
                  <a:shade val="46275"/>
                  <a:invGamma/>
                </a:srgbClr>
              </a:gs>
              <a:gs pos="100000">
                <a:srgbClr val="3A880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86" name="Text Box 45"/>
          <p:cNvSpPr txBox="1">
            <a:spLocks noChangeArrowheads="1"/>
          </p:cNvSpPr>
          <p:nvPr/>
        </p:nvSpPr>
        <p:spPr bwMode="gray">
          <a:xfrm>
            <a:off x="1916113" y="19970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40046" name="Line 46"/>
          <p:cNvSpPr>
            <a:spLocks noChangeShapeType="1"/>
          </p:cNvSpPr>
          <p:nvPr/>
        </p:nvSpPr>
        <p:spPr bwMode="auto">
          <a:xfrm>
            <a:off x="2336800" y="3563938"/>
            <a:ext cx="7837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88" name="Text Box 47"/>
          <p:cNvSpPr txBox="1">
            <a:spLocks noChangeArrowheads="1"/>
          </p:cNvSpPr>
          <p:nvPr/>
        </p:nvSpPr>
        <p:spPr bwMode="gray">
          <a:xfrm>
            <a:off x="1916113" y="2928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40048" name="AutoShape 48"/>
          <p:cNvSpPr>
            <a:spLocks noChangeArrowheads="1"/>
          </p:cNvSpPr>
          <p:nvPr/>
        </p:nvSpPr>
        <p:spPr bwMode="gray">
          <a:xfrm>
            <a:off x="1695450" y="2838450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49" name="AutoShape 49"/>
          <p:cNvSpPr>
            <a:spLocks noChangeArrowheads="1"/>
          </p:cNvSpPr>
          <p:nvPr/>
        </p:nvSpPr>
        <p:spPr bwMode="gray">
          <a:xfrm>
            <a:off x="1689100" y="2827338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E6E6E6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50" name="AutoShape 50"/>
          <p:cNvSpPr>
            <a:spLocks noChangeArrowheads="1"/>
          </p:cNvSpPr>
          <p:nvPr/>
        </p:nvSpPr>
        <p:spPr bwMode="gray">
          <a:xfrm>
            <a:off x="1736725" y="2867026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gradFill rotWithShape="1">
            <a:gsLst>
              <a:gs pos="0">
                <a:srgbClr val="3399FF"/>
              </a:gs>
              <a:gs pos="100000">
                <a:srgbClr val="1D5AAB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92" name="Text Box 51"/>
          <p:cNvSpPr txBox="1">
            <a:spLocks noChangeArrowheads="1"/>
          </p:cNvSpPr>
          <p:nvPr/>
        </p:nvSpPr>
        <p:spPr bwMode="gray">
          <a:xfrm>
            <a:off x="1916113" y="2928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40052" name="AutoShape 52"/>
          <p:cNvSpPr>
            <a:spLocks noChangeArrowheads="1"/>
          </p:cNvSpPr>
          <p:nvPr/>
        </p:nvSpPr>
        <p:spPr bwMode="gray">
          <a:xfrm>
            <a:off x="1695451" y="3897313"/>
            <a:ext cx="817563" cy="654050"/>
          </a:xfrm>
          <a:prstGeom prst="hexagon">
            <a:avLst>
              <a:gd name="adj" fmla="val 31250"/>
              <a:gd name="vf" fmla="val 11547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53" name="AutoShape 53"/>
          <p:cNvSpPr>
            <a:spLocks noChangeArrowheads="1"/>
          </p:cNvSpPr>
          <p:nvPr/>
        </p:nvSpPr>
        <p:spPr bwMode="gray">
          <a:xfrm>
            <a:off x="1689101" y="3886200"/>
            <a:ext cx="817563" cy="654050"/>
          </a:xfrm>
          <a:prstGeom prst="hexagon">
            <a:avLst>
              <a:gd name="adj" fmla="val 31250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E6E6E6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54" name="AutoShape 54"/>
          <p:cNvSpPr>
            <a:spLocks noChangeArrowheads="1"/>
          </p:cNvSpPr>
          <p:nvPr/>
        </p:nvSpPr>
        <p:spPr bwMode="gray">
          <a:xfrm>
            <a:off x="1736725" y="3925889"/>
            <a:ext cx="717550" cy="574675"/>
          </a:xfrm>
          <a:prstGeom prst="hexagon">
            <a:avLst>
              <a:gd name="adj" fmla="val 31215"/>
              <a:gd name="vf" fmla="val 115470"/>
            </a:avLst>
          </a:prstGeom>
          <a:gradFill rotWithShape="1">
            <a:gsLst>
              <a:gs pos="0">
                <a:srgbClr val="3A880A">
                  <a:gamma/>
                  <a:shade val="46275"/>
                  <a:invGamma/>
                </a:srgbClr>
              </a:gs>
              <a:gs pos="100000">
                <a:srgbClr val="3A880A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55" name="Line 55"/>
          <p:cNvSpPr>
            <a:spLocks noChangeShapeType="1"/>
          </p:cNvSpPr>
          <p:nvPr/>
        </p:nvSpPr>
        <p:spPr bwMode="auto">
          <a:xfrm>
            <a:off x="2347914" y="4676775"/>
            <a:ext cx="7839075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97" name="Text Box 56"/>
          <p:cNvSpPr txBox="1">
            <a:spLocks noChangeArrowheads="1"/>
          </p:cNvSpPr>
          <p:nvPr/>
        </p:nvSpPr>
        <p:spPr bwMode="gray">
          <a:xfrm>
            <a:off x="1916113" y="3984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8698" name="Text Box 57"/>
          <p:cNvSpPr txBox="1">
            <a:spLocks noChangeArrowheads="1"/>
          </p:cNvSpPr>
          <p:nvPr/>
        </p:nvSpPr>
        <p:spPr bwMode="auto">
          <a:xfrm>
            <a:off x="2566989" y="4822825"/>
            <a:ext cx="8066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Enviar Declaração Anual do Simples Nacional (DASN-SIMEI), </a:t>
            </a:r>
            <a:r>
              <a:rPr lang="en-US" altLang="pt-BR" sz="2000" b="1" i="1">
                <a:solidFill>
                  <a:srgbClr val="900609"/>
                </a:solidFill>
              </a:rPr>
              <a:t>até último dia útil de Maio de cada ano.</a:t>
            </a:r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>
            <a:off x="2349500" y="5575300"/>
            <a:ext cx="7837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700" name="Text Box 59"/>
          <p:cNvSpPr txBox="1">
            <a:spLocks noChangeArrowheads="1"/>
          </p:cNvSpPr>
          <p:nvPr/>
        </p:nvSpPr>
        <p:spPr bwMode="gray">
          <a:xfrm>
            <a:off x="1916113" y="50260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40060" name="AutoShape 60"/>
          <p:cNvSpPr>
            <a:spLocks noChangeArrowheads="1"/>
          </p:cNvSpPr>
          <p:nvPr/>
        </p:nvSpPr>
        <p:spPr bwMode="gray">
          <a:xfrm>
            <a:off x="1695450" y="4935538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61" name="AutoShape 61"/>
          <p:cNvSpPr>
            <a:spLocks noChangeArrowheads="1"/>
          </p:cNvSpPr>
          <p:nvPr/>
        </p:nvSpPr>
        <p:spPr bwMode="gray">
          <a:xfrm>
            <a:off x="1689100" y="4924425"/>
            <a:ext cx="819150" cy="654050"/>
          </a:xfrm>
          <a:prstGeom prst="hexagon">
            <a:avLst>
              <a:gd name="adj" fmla="val 31311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E6E6E6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0062" name="AutoShape 62"/>
          <p:cNvSpPr>
            <a:spLocks noChangeArrowheads="1"/>
          </p:cNvSpPr>
          <p:nvPr/>
        </p:nvSpPr>
        <p:spPr bwMode="gray">
          <a:xfrm>
            <a:off x="1736725" y="4964114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gradFill rotWithShape="1">
            <a:gsLst>
              <a:gs pos="0">
                <a:srgbClr val="3399FF"/>
              </a:gs>
              <a:gs pos="100000">
                <a:srgbClr val="1D5AAB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704" name="Text Box 63"/>
          <p:cNvSpPr txBox="1">
            <a:spLocks noChangeArrowheads="1"/>
          </p:cNvSpPr>
          <p:nvPr/>
        </p:nvSpPr>
        <p:spPr bwMode="gray">
          <a:xfrm>
            <a:off x="1916113" y="50260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400" b="1" i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8705" name="Text Box 65"/>
          <p:cNvSpPr txBox="1">
            <a:spLocks noChangeArrowheads="1"/>
          </p:cNvSpPr>
          <p:nvPr/>
        </p:nvSpPr>
        <p:spPr bwMode="auto">
          <a:xfrm>
            <a:off x="2566988" y="1844676"/>
            <a:ext cx="6913562" cy="5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1" i="1">
                <a:solidFill>
                  <a:srgbClr val="0C2546"/>
                </a:solidFill>
              </a:rPr>
              <a:t>Arquivar notas fiscais de compras e eventuais vendas;</a:t>
            </a:r>
            <a:endParaRPr lang="pt-BR" altLang="pt-BR" sz="2000" b="1" i="1">
              <a:solidFill>
                <a:srgbClr val="0C2546"/>
              </a:solidFill>
            </a:endParaRPr>
          </a:p>
        </p:txBody>
      </p:sp>
      <p:sp>
        <p:nvSpPr>
          <p:cNvPr id="28706" name="AutoShape 15"/>
          <p:cNvSpPr>
            <a:spLocks noChangeArrowheads="1"/>
          </p:cNvSpPr>
          <p:nvPr/>
        </p:nvSpPr>
        <p:spPr bwMode="gray">
          <a:xfrm>
            <a:off x="1847850" y="188913"/>
            <a:ext cx="8408988" cy="53181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100" b="1" i="1">
                <a:solidFill>
                  <a:srgbClr val="0C2546"/>
                </a:solidFill>
              </a:rPr>
              <a:t>OBRIGAÇÕES DO EMPREENDEDOR INDIVIDUAL</a:t>
            </a:r>
          </a:p>
        </p:txBody>
      </p:sp>
      <p:pic>
        <p:nvPicPr>
          <p:cNvPr id="35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7DA3A-207F-49B1-B04B-4ABF2C16B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/>
          <a:lstStyle/>
          <a:p>
            <a:pPr rtl="0"/>
            <a:r>
              <a:rPr lang="pt-BR"/>
              <a:t>A maneira de começar é parar de </a:t>
            </a:r>
            <a:br>
              <a:rPr lang="pt-BR"/>
            </a:br>
            <a:r>
              <a:rPr lang="pt-BR"/>
              <a:t>falar e começar a fazer.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BCFD34-C8EF-415B-8FA0-16D34102B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/>
          <a:lstStyle/>
          <a:p>
            <a:pPr rtl="0"/>
            <a:r>
              <a:rPr lang="pt-BR"/>
              <a:t>Walt Disney</a:t>
            </a:r>
          </a:p>
        </p:txBody>
      </p:sp>
      <p:pic>
        <p:nvPicPr>
          <p:cNvPr id="7" name="Espaço Reservado para Imagem 6" descr="Uma imagem de uma pessoa no escritório">
            <a:extLst>
              <a:ext uri="{FF2B5EF4-FFF2-40B4-BE49-F238E27FC236}">
                <a16:creationId xmlns:a16="http://schemas.microsoft.com/office/drawing/2014/main" id="{0F5186A0-E015-4AA1-84AF-2574476B44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38" y="640080"/>
            <a:ext cx="5449824" cy="2743200"/>
          </a:xfrm>
        </p:spPr>
      </p:pic>
      <p:pic>
        <p:nvPicPr>
          <p:cNvPr id="9" name="Espaço Reservado para Imagem 8" descr="Um grupo de pessoas sentadas à mesa">
            <a:extLst>
              <a:ext uri="{FF2B5EF4-FFF2-40B4-BE49-F238E27FC236}">
                <a16:creationId xmlns:a16="http://schemas.microsoft.com/office/drawing/2014/main" id="{D9DBB85A-7E90-4430-A99A-153BDA53DE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3474720"/>
            <a:ext cx="5449824" cy="2743200"/>
          </a:xfrm>
        </p:spPr>
      </p:pic>
      <p:pic>
        <p:nvPicPr>
          <p:cNvPr id="13" name="object 30">
            <a:extLst>
              <a:ext uri="{FF2B5EF4-FFF2-40B4-BE49-F238E27FC236}">
                <a16:creationId xmlns:a16="http://schemas.microsoft.com/office/drawing/2014/main" id="{6B7B64F7-5CA1-4BA6-B7FA-EB4CD75EAF5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4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DBDF5-397E-4B63-9502-BFA8BD9E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Portal e Canais de Atendimento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375B954-7CC5-438C-BAF3-A72B3B121C85}"/>
              </a:ext>
            </a:extLst>
          </p:cNvPr>
          <p:cNvSpPr/>
          <p:nvPr/>
        </p:nvSpPr>
        <p:spPr>
          <a:xfrm>
            <a:off x="1097279" y="2555221"/>
            <a:ext cx="7394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https://www.gov.br/empresas-e-negocios/pt-br/empreendedor</a:t>
            </a:r>
            <a:endParaRPr lang="pt-B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48F5038-CF5B-4A05-90DE-9CAE2EA8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556" y="1942169"/>
            <a:ext cx="2361917" cy="254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30">
            <a:extLst>
              <a:ext uri="{FF2B5EF4-FFF2-40B4-BE49-F238E27FC236}">
                <a16:creationId xmlns:a16="http://schemas.microsoft.com/office/drawing/2014/main" id="{B1570756-92E1-42EF-9BDD-BF5E8CBBC13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4571875-B528-48BA-B02B-10BE55A814C1}"/>
              </a:ext>
            </a:extLst>
          </p:cNvPr>
          <p:cNvSpPr txBox="1"/>
          <p:nvPr/>
        </p:nvSpPr>
        <p:spPr>
          <a:xfrm>
            <a:off x="1176528" y="4030096"/>
            <a:ext cx="4270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Sala do Empreendedor em Brejo Santo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Rua Manoel Inácio de Lucena, Nº 501  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1º andar – Bairro São Francisco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AD - </a:t>
            </a:r>
            <a:r>
              <a:rPr lang="pt-BR" dirty="0" err="1"/>
              <a:t>Welinadja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61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rtlCol="0"/>
          <a:lstStyle/>
          <a:p>
            <a:pPr rtl="0"/>
            <a:r>
              <a:rPr lang="pt-BR" dirty="0"/>
              <a:t>Obrigada</a:t>
            </a:r>
          </a:p>
        </p:txBody>
      </p:sp>
      <p:pic>
        <p:nvPicPr>
          <p:cNvPr id="6" name="Espaço Reservado para Imagem 5" descr="Pessoas no fundo apertando as mão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936" y="640080"/>
            <a:ext cx="6912864" cy="5312664"/>
          </a:xfr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 rtlCol="0"/>
          <a:lstStyle/>
          <a:p>
            <a:pPr rtl="0"/>
            <a:r>
              <a:rPr lang="pt-BR" dirty="0"/>
              <a:t>Maria do Carmo</a:t>
            </a:r>
          </a:p>
          <a:p>
            <a:pPr rtl="0"/>
            <a:r>
              <a:rPr lang="pt-BR" dirty="0"/>
              <a:t>maria.carmo@ce.sebrae.com.br</a:t>
            </a:r>
          </a:p>
          <a:p>
            <a:pPr rtl="0"/>
            <a:r>
              <a:rPr lang="pt-BR" dirty="0"/>
              <a:t>(88) 9 8123-0778</a:t>
            </a:r>
          </a:p>
        </p:txBody>
      </p:sp>
      <p:pic>
        <p:nvPicPr>
          <p:cNvPr id="10" name="object 30">
            <a:extLst>
              <a:ext uri="{FF2B5EF4-FFF2-40B4-BE49-F238E27FC236}">
                <a16:creationId xmlns:a16="http://schemas.microsoft.com/office/drawing/2014/main" id="{FB90FDF7-2AEE-42F8-973D-684B8EA4FD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E699D-9FC2-483D-9B52-64E766D1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900" y="2544595"/>
            <a:ext cx="3688080" cy="1450757"/>
          </a:xfrm>
        </p:spPr>
        <p:txBody>
          <a:bodyPr wrap="square" rtlCol="0">
            <a:noAutofit/>
          </a:bodyPr>
          <a:lstStyle/>
          <a:p>
            <a:pPr algn="ctr" rtl="0"/>
            <a:r>
              <a:rPr lang="pt-BR" sz="3000" dirty="0"/>
              <a:t>Dados das empresas em Brejo Santo</a:t>
            </a:r>
          </a:p>
        </p:txBody>
      </p:sp>
      <p:pic>
        <p:nvPicPr>
          <p:cNvPr id="9" name="Espaço Reservado para Imagem 8" descr="Aperto de mão">
            <a:extLst>
              <a:ext uri="{FF2B5EF4-FFF2-40B4-BE49-F238E27FC236}">
                <a16:creationId xmlns:a16="http://schemas.microsoft.com/office/drawing/2014/main" id="{E1E7078F-FB9C-41E6-961A-AA789AD0D6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640080"/>
            <a:ext cx="3273552" cy="2395728"/>
          </a:xfrm>
        </p:spPr>
      </p:pic>
      <p:pic>
        <p:nvPicPr>
          <p:cNvPr id="11" name="Espaço Reservado para Imagem 10" descr="Uma mesa e cadeiras vista de perto">
            <a:extLst>
              <a:ext uri="{FF2B5EF4-FFF2-40B4-BE49-F238E27FC236}">
                <a16:creationId xmlns:a16="http://schemas.microsoft.com/office/drawing/2014/main" id="{85CCA26B-B0A3-42E8-B737-81A01EB809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960" y="640080"/>
            <a:ext cx="3273552" cy="2395728"/>
          </a:xfrm>
        </p:spPr>
      </p:pic>
      <p:pic>
        <p:nvPicPr>
          <p:cNvPr id="13" name="Espaço Reservado para Imagem 12" descr="Pessoas sentadas à mesa com seus laptops">
            <a:extLst>
              <a:ext uri="{FF2B5EF4-FFF2-40B4-BE49-F238E27FC236}">
                <a16:creationId xmlns:a16="http://schemas.microsoft.com/office/drawing/2014/main" id="{F8945C07-4A93-4269-9888-725F3819E3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3364992"/>
            <a:ext cx="3273552" cy="2395728"/>
          </a:xfrm>
        </p:spPr>
      </p:pic>
      <p:pic>
        <p:nvPicPr>
          <p:cNvPr id="15" name="Espaço Reservado para Imagem 14" descr="Uma mesa vista de perto, com óculos, uma xícara e um laptop">
            <a:extLst>
              <a:ext uri="{FF2B5EF4-FFF2-40B4-BE49-F238E27FC236}">
                <a16:creationId xmlns:a16="http://schemas.microsoft.com/office/drawing/2014/main" id="{825DBACB-DCFD-479A-AD19-03C804BC17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960" y="3364992"/>
            <a:ext cx="3273552" cy="2395728"/>
          </a:xfrm>
        </p:spPr>
      </p:pic>
      <p:pic>
        <p:nvPicPr>
          <p:cNvPr id="14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28460" y="6041136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9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99E3D3-54C4-4AB8-AE2B-B97C70EC029F}"/>
              </a:ext>
            </a:extLst>
          </p:cNvPr>
          <p:cNvPicPr/>
          <p:nvPr/>
        </p:nvPicPr>
        <p:blipFill rotWithShape="1">
          <a:blip r:embed="rId2"/>
          <a:srcRect l="21509" t="18805" b="5658"/>
          <a:stretch/>
        </p:blipFill>
        <p:spPr>
          <a:xfrm>
            <a:off x="1630017" y="397565"/>
            <a:ext cx="8631583" cy="5669406"/>
          </a:xfrm>
          <a:prstGeom prst="rect">
            <a:avLst/>
          </a:prstGeom>
        </p:spPr>
      </p:pic>
      <p:pic>
        <p:nvPicPr>
          <p:cNvPr id="6" name="object 30">
            <a:extLst>
              <a:ext uri="{FF2B5EF4-FFF2-40B4-BE49-F238E27FC236}">
                <a16:creationId xmlns:a16="http://schemas.microsoft.com/office/drawing/2014/main" id="{98138DE0-3B57-4500-A3EA-65EEF946BC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79C31DB-72BC-43E3-AE40-8B1D9F2898BB}"/>
              </a:ext>
            </a:extLst>
          </p:cNvPr>
          <p:cNvPicPr/>
          <p:nvPr/>
        </p:nvPicPr>
        <p:blipFill rotWithShape="1">
          <a:blip r:embed="rId2"/>
          <a:srcRect l="21835" t="26595" b="20757"/>
          <a:stretch/>
        </p:blipFill>
        <p:spPr>
          <a:xfrm>
            <a:off x="1523999" y="503583"/>
            <a:ext cx="9210262" cy="5685182"/>
          </a:xfrm>
          <a:prstGeom prst="rect">
            <a:avLst/>
          </a:prstGeom>
        </p:spPr>
      </p:pic>
      <p:pic>
        <p:nvPicPr>
          <p:cNvPr id="6" name="object 30">
            <a:extLst>
              <a:ext uri="{FF2B5EF4-FFF2-40B4-BE49-F238E27FC236}">
                <a16:creationId xmlns:a16="http://schemas.microsoft.com/office/drawing/2014/main" id="{4B0F3547-8BF2-41E5-9871-5EF1CAD44D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6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DDFAC7B-9C56-4031-B006-7B971AF60385}"/>
              </a:ext>
            </a:extLst>
          </p:cNvPr>
          <p:cNvPicPr/>
          <p:nvPr/>
        </p:nvPicPr>
        <p:blipFill rotWithShape="1">
          <a:blip r:embed="rId2"/>
          <a:srcRect l="21600" t="25454" b="20627"/>
          <a:stretch/>
        </p:blipFill>
        <p:spPr>
          <a:xfrm>
            <a:off x="1510748" y="450574"/>
            <a:ext cx="9144000" cy="5605669"/>
          </a:xfrm>
          <a:prstGeom prst="rect">
            <a:avLst/>
          </a:prstGeom>
        </p:spPr>
      </p:pic>
      <p:pic>
        <p:nvPicPr>
          <p:cNvPr id="6" name="object 30">
            <a:extLst>
              <a:ext uri="{FF2B5EF4-FFF2-40B4-BE49-F238E27FC236}">
                <a16:creationId xmlns:a16="http://schemas.microsoft.com/office/drawing/2014/main" id="{7FE00295-3972-4271-BD2A-C4A5675836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5473" y="6021258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BF798-8948-401D-89CE-1ED613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dirty="0"/>
              <a:t>Oportunidade de Formalização - MEI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529D8B-2C12-43D2-BC28-8FA4895C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 rtlCol="0"/>
          <a:lstStyle/>
          <a:p>
            <a:pPr>
              <a:lnSpc>
                <a:spcPct val="130000"/>
              </a:lnSpc>
              <a:spcBef>
                <a:spcPts val="1800"/>
              </a:spcBef>
              <a:buClrTx/>
              <a:buFontTx/>
              <a:buChar char="•"/>
            </a:pPr>
            <a:r>
              <a:rPr lang="pt-BR" altLang="pt-BR" b="1" i="1" dirty="0">
                <a:solidFill>
                  <a:srgbClr val="900609"/>
                </a:solidFill>
              </a:rPr>
              <a:t>O EMPREENDEDOR INDIVIDUAL</a:t>
            </a:r>
            <a:r>
              <a:rPr lang="pt-BR" altLang="pt-BR" b="1" i="1" dirty="0">
                <a:solidFill>
                  <a:srgbClr val="0C2546"/>
                </a:solidFill>
              </a:rPr>
              <a:t> é uma nova categoria empresarial, onde pessoas que possuem um negócio informal ou trabalham por conta própria podem se formalizar de modo simples, gratuito, sem burocracia</a:t>
            </a:r>
          </a:p>
        </p:txBody>
      </p:sp>
      <p:pic>
        <p:nvPicPr>
          <p:cNvPr id="8" name="Espaço Reservado para Imagem 7" descr="Senhora sorrindo em frente ao seu computador">
            <a:extLst>
              <a:ext uri="{FF2B5EF4-FFF2-40B4-BE49-F238E27FC236}">
                <a16:creationId xmlns:a16="http://schemas.microsoft.com/office/drawing/2014/main" id="{F9CB6B5C-CC4C-49BD-96A3-CBE188D3D1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336" y="2112264"/>
            <a:ext cx="3035808" cy="1837944"/>
          </a:xfrm>
        </p:spPr>
      </p:pic>
      <p:pic>
        <p:nvPicPr>
          <p:cNvPr id="12" name="Espaço Reservado para Imagem 11" descr="Empresários sentados à mesa">
            <a:extLst>
              <a:ext uri="{FF2B5EF4-FFF2-40B4-BE49-F238E27FC236}">
                <a16:creationId xmlns:a16="http://schemas.microsoft.com/office/drawing/2014/main" id="{B466B10D-3068-493B-874B-7199B529DF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336" y="4032504"/>
            <a:ext cx="3035808" cy="1837944"/>
          </a:xfrm>
        </p:spPr>
      </p:pic>
      <p:pic>
        <p:nvPicPr>
          <p:cNvPr id="10" name="Espaço Reservado para Imagem 9" descr="Um grupo de pessoas sentadas à mesa">
            <a:extLst>
              <a:ext uri="{FF2B5EF4-FFF2-40B4-BE49-F238E27FC236}">
                <a16:creationId xmlns:a16="http://schemas.microsoft.com/office/drawing/2014/main" id="{517F2C9B-7C2D-45DA-928A-D0AC3E7694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0728" y="2112264"/>
            <a:ext cx="3035808" cy="3758184"/>
          </a:xfrm>
        </p:spPr>
      </p:pic>
      <p:pic>
        <p:nvPicPr>
          <p:cNvPr id="16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6167" y="6041136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122A-795E-4E91-8829-A4FC066F2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109728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Quem pode ser Micro Empreendedor Individual e como se formalizar	</a:t>
            </a:r>
          </a:p>
        </p:txBody>
      </p:sp>
      <p:pic>
        <p:nvPicPr>
          <p:cNvPr id="8" name="Espaço Reservado para Imagem 7" descr="Empresário sentado ao redor de uma mesa">
            <a:extLst>
              <a:ext uri="{FF2B5EF4-FFF2-40B4-BE49-F238E27FC236}">
                <a16:creationId xmlns:a16="http://schemas.microsoft.com/office/drawing/2014/main" id="{30A69154-5AEF-482B-8078-1C838D84E5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0" y="640080"/>
            <a:ext cx="3544888" cy="3931920"/>
          </a:xfrm>
        </p:spPr>
      </p:pic>
      <p:pic>
        <p:nvPicPr>
          <p:cNvPr id="10" name="Espaço Reservado para Imagem 9" descr="Aperto de mão">
            <a:extLst>
              <a:ext uri="{FF2B5EF4-FFF2-40B4-BE49-F238E27FC236}">
                <a16:creationId xmlns:a16="http://schemas.microsoft.com/office/drawing/2014/main" id="{0488325E-7ADF-4704-A2E1-56E5FE6A07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556" y="640080"/>
            <a:ext cx="3544888" cy="3931920"/>
          </a:xfrm>
        </p:spPr>
      </p:pic>
      <p:pic>
        <p:nvPicPr>
          <p:cNvPr id="12" name="Espaço Reservado para Imagem 11" descr="Um grupo de pessoas escrevendo em uma reunião">
            <a:extLst>
              <a:ext uri="{FF2B5EF4-FFF2-40B4-BE49-F238E27FC236}">
                <a16:creationId xmlns:a16="http://schemas.microsoft.com/office/drawing/2014/main" id="{A50BFFD1-BE57-4E02-8975-9A1D640593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432" y="640080"/>
            <a:ext cx="3544888" cy="3931920"/>
          </a:xfrm>
        </p:spPr>
      </p:pic>
      <p:pic>
        <p:nvPicPr>
          <p:cNvPr id="9" name="object 30">
            <a:extLst>
              <a:ext uri="{FF2B5EF4-FFF2-40B4-BE49-F238E27FC236}">
                <a16:creationId xmlns:a16="http://schemas.microsoft.com/office/drawing/2014/main" id="{589701F1-657D-4F93-83DF-6E776E55EAB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94986" y="5898849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2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gray">
          <a:xfrm>
            <a:off x="1770063" y="1341438"/>
            <a:ext cx="4038600" cy="7921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2A3D6C"/>
              </a:gs>
              <a:gs pos="100000">
                <a:srgbClr val="5B84E9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 err="1">
                <a:solidFill>
                  <a:schemeClr val="bg1"/>
                </a:solidFill>
              </a:rPr>
              <a:t>Receita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Bruta</a:t>
            </a:r>
            <a:r>
              <a:rPr lang="en-US" altLang="pt-BR" sz="2000" b="1" i="1" dirty="0">
                <a:solidFill>
                  <a:schemeClr val="bg1"/>
                </a:solidFill>
              </a:rPr>
              <a:t> de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até</a:t>
            </a:r>
            <a:endParaRPr lang="en-US" altLang="pt-BR" sz="2000" b="1" i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>
                <a:solidFill>
                  <a:schemeClr val="bg1"/>
                </a:solidFill>
              </a:rPr>
              <a:t>R$ 81 mil /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ano</a:t>
            </a:r>
            <a:endParaRPr lang="en-US" altLang="pt-BR" sz="2000" b="1" i="1" dirty="0">
              <a:solidFill>
                <a:schemeClr val="bg1"/>
              </a:solidFill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gray">
          <a:xfrm>
            <a:off x="1770063" y="2278063"/>
            <a:ext cx="4038600" cy="5762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337402"/>
              </a:gs>
              <a:gs pos="100000">
                <a:srgbClr val="4CAD03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 err="1">
                <a:solidFill>
                  <a:schemeClr val="bg1"/>
                </a:solidFill>
              </a:rPr>
              <a:t>Possui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até</a:t>
            </a:r>
            <a:r>
              <a:rPr lang="en-US" altLang="pt-BR" sz="2000" b="1" i="1" dirty="0">
                <a:solidFill>
                  <a:schemeClr val="bg1"/>
                </a:solidFill>
              </a:rPr>
              <a:t> 01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empregado</a:t>
            </a:r>
            <a:endParaRPr lang="en-US" altLang="pt-BR" sz="2000" b="1" i="1" dirty="0">
              <a:solidFill>
                <a:schemeClr val="bg1"/>
              </a:solidFill>
            </a:endParaRP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gray">
          <a:xfrm>
            <a:off x="6816726" y="1414463"/>
            <a:ext cx="3313113" cy="3789362"/>
          </a:xfrm>
          <a:prstGeom prst="roundRect">
            <a:avLst>
              <a:gd name="adj" fmla="val 9106"/>
            </a:avLst>
          </a:prstGeom>
          <a:solidFill>
            <a:srgbClr val="174787"/>
          </a:soli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3000" b="1" i="1" dirty="0" err="1">
                <a:solidFill>
                  <a:schemeClr val="bg1"/>
                </a:solidFill>
              </a:rPr>
              <a:t>Empreendedor</a:t>
            </a:r>
            <a:r>
              <a:rPr lang="en-US" altLang="pt-BR" sz="3000" b="1" i="1" dirty="0">
                <a:solidFill>
                  <a:schemeClr val="bg1"/>
                </a:solidFill>
              </a:rPr>
              <a:t> Individual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gray">
          <a:xfrm>
            <a:off x="1770063" y="3070226"/>
            <a:ext cx="4038600" cy="7207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2A3D6C"/>
              </a:gs>
              <a:gs pos="100000">
                <a:srgbClr val="5B84E9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>
                <a:solidFill>
                  <a:schemeClr val="bg1"/>
                </a:solidFill>
              </a:rPr>
              <a:t>Ser </a:t>
            </a:r>
            <a:r>
              <a:rPr lang="pt-BR" altLang="pt-BR" sz="2000" b="1" i="1" dirty="0">
                <a:solidFill>
                  <a:schemeClr val="bg1"/>
                </a:solidFill>
              </a:rPr>
              <a:t>empresário</a:t>
            </a:r>
            <a:r>
              <a:rPr lang="en-US" altLang="pt-BR" sz="2000" b="1" i="1" dirty="0">
                <a:solidFill>
                  <a:schemeClr val="bg1"/>
                </a:solidFill>
              </a:rPr>
              <a:t> individual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1400" b="1" i="1" dirty="0">
                <a:solidFill>
                  <a:schemeClr val="bg1"/>
                </a:solidFill>
              </a:rPr>
              <a:t>(</a:t>
            </a:r>
            <a:r>
              <a:rPr lang="pt-BR" altLang="pt-BR" sz="1400" b="1" i="1" dirty="0">
                <a:solidFill>
                  <a:schemeClr val="bg1"/>
                </a:solidFill>
              </a:rPr>
              <a:t>Possuir</a:t>
            </a:r>
            <a:r>
              <a:rPr lang="en-US" altLang="pt-BR" sz="1400" b="1" i="1" dirty="0">
                <a:solidFill>
                  <a:schemeClr val="bg1"/>
                </a:solidFill>
              </a:rPr>
              <a:t> </a:t>
            </a:r>
            <a:r>
              <a:rPr lang="en-US" altLang="pt-BR" sz="1400" b="1" i="1" noProof="1">
                <a:solidFill>
                  <a:schemeClr val="bg1"/>
                </a:solidFill>
              </a:rPr>
              <a:t>apenas</a:t>
            </a:r>
            <a:r>
              <a:rPr lang="en-US" altLang="pt-BR" sz="1400" b="1" i="1" dirty="0">
                <a:solidFill>
                  <a:schemeClr val="bg1"/>
                </a:solidFill>
              </a:rPr>
              <a:t> um </a:t>
            </a:r>
            <a:r>
              <a:rPr lang="pt-BR" altLang="pt-BR" sz="1400" b="1" i="1" dirty="0">
                <a:solidFill>
                  <a:schemeClr val="bg1"/>
                </a:solidFill>
              </a:rPr>
              <a:t>empreendimento</a:t>
            </a:r>
            <a:r>
              <a:rPr lang="en-US" altLang="pt-BR" sz="14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gray">
          <a:xfrm>
            <a:off x="1770063" y="4006850"/>
            <a:ext cx="4038600" cy="1295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3A880A"/>
              </a:gs>
              <a:gs pos="100000">
                <a:srgbClr val="56C404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 err="1">
                <a:solidFill>
                  <a:schemeClr val="bg1"/>
                </a:solidFill>
              </a:rPr>
              <a:t>Não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participar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como</a:t>
            </a:r>
            <a:r>
              <a:rPr lang="en-US" altLang="pt-BR" sz="2000" b="1" i="1" dirty="0">
                <a:solidFill>
                  <a:schemeClr val="bg1"/>
                </a:solidFill>
              </a:rPr>
              <a:t> titular,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 err="1">
                <a:solidFill>
                  <a:schemeClr val="bg1"/>
                </a:solidFill>
              </a:rPr>
              <a:t>sócio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ou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administrador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pt-BR" sz="2000" b="1" i="1" dirty="0">
                <a:solidFill>
                  <a:schemeClr val="bg1"/>
                </a:solidFill>
              </a:rPr>
              <a:t>de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outra</a:t>
            </a:r>
            <a:r>
              <a:rPr lang="en-US" altLang="pt-BR" sz="2000" b="1" i="1" dirty="0">
                <a:solidFill>
                  <a:schemeClr val="bg1"/>
                </a:solidFill>
              </a:rPr>
              <a:t> </a:t>
            </a:r>
            <a:r>
              <a:rPr lang="en-US" altLang="pt-BR" sz="2000" b="1" i="1" dirty="0" err="1">
                <a:solidFill>
                  <a:schemeClr val="bg1"/>
                </a:solidFill>
              </a:rPr>
              <a:t>empresa</a:t>
            </a:r>
            <a:r>
              <a:rPr lang="en-US" altLang="pt-BR" sz="20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319" name="AutoShape 15"/>
          <p:cNvSpPr>
            <a:spLocks noChangeArrowheads="1"/>
          </p:cNvSpPr>
          <p:nvPr/>
        </p:nvSpPr>
        <p:spPr bwMode="gray">
          <a:xfrm>
            <a:off x="1558925" y="260350"/>
            <a:ext cx="8858250" cy="5778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AED5F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8"/>
              </a:buClr>
              <a:buFont typeface="Arial Unicode MS" panose="020B0604020202020204" pitchFamily="34" charset="-128"/>
              <a:buChar char="➲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100" b="1" i="1" dirty="0">
                <a:solidFill>
                  <a:srgbClr val="0C2546"/>
                </a:solidFill>
              </a:rPr>
              <a:t>QUEM PODE SER EMPREENDEDOR INDIVIDUAL?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824788" y="2316804"/>
            <a:ext cx="259766" cy="551169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160000"/>
              </a:lnSpc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4E42C-2B5D-4037-AD45-0C89E16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1419225"/>
            <a:ext cx="3308576" cy="1358900"/>
          </a:xfrm>
        </p:spPr>
        <p:txBody>
          <a:bodyPr rtlCol="0">
            <a:normAutofit/>
          </a:bodyPr>
          <a:lstStyle/>
          <a:p>
            <a:pPr rtl="0"/>
            <a:r>
              <a:rPr lang="pt-BR" sz="4000" dirty="0"/>
              <a:t>Atividades que se enquadram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5C2B0B-3B6F-4F09-9F9E-364F5540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2978150"/>
            <a:ext cx="3152775" cy="244475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Comércio</a:t>
            </a:r>
          </a:p>
          <a:p>
            <a:pPr rtl="0"/>
            <a:r>
              <a:rPr lang="pt-BR" dirty="0"/>
              <a:t>Serviços</a:t>
            </a:r>
          </a:p>
          <a:p>
            <a:pPr rtl="0"/>
            <a:r>
              <a:rPr lang="pt-BR" dirty="0"/>
              <a:t>Indústria</a:t>
            </a:r>
          </a:p>
        </p:txBody>
      </p:sp>
      <p:pic>
        <p:nvPicPr>
          <p:cNvPr id="7" name="Espaço Reservado para Imagem 6" descr="Uma mesa vista de perto, com óculos, uma xícara e um laptop">
            <a:extLst>
              <a:ext uri="{FF2B5EF4-FFF2-40B4-BE49-F238E27FC236}">
                <a16:creationId xmlns:a16="http://schemas.microsoft.com/office/drawing/2014/main" id="{4A562C5C-7EE0-4E93-9789-1E61C53669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133" y="1234440"/>
            <a:ext cx="3264408" cy="4352544"/>
          </a:xfrm>
        </p:spPr>
      </p:pic>
      <p:pic>
        <p:nvPicPr>
          <p:cNvPr id="9" name="Espaço Reservado para Imagem 8" descr="Pessoas com as mãos levantadas em um leilão ">
            <a:extLst>
              <a:ext uri="{FF2B5EF4-FFF2-40B4-BE49-F238E27FC236}">
                <a16:creationId xmlns:a16="http://schemas.microsoft.com/office/drawing/2014/main" id="{E4B7E298-8B82-4BBC-BD7F-FB0F1F9649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8774" y="1234440"/>
            <a:ext cx="3264408" cy="4352544"/>
          </a:xfrm>
        </p:spPr>
      </p:pic>
      <p:pic>
        <p:nvPicPr>
          <p:cNvPr id="13" name="object 30">
            <a:extLst>
              <a:ext uri="{FF2B5EF4-FFF2-40B4-BE49-F238E27FC236}">
                <a16:creationId xmlns:a16="http://schemas.microsoft.com/office/drawing/2014/main" id="{0C2810E4-9999-4462-AA10-4E6C29F5FA8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5473" y="6034510"/>
            <a:ext cx="1176527" cy="1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53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082_TF22581678_Win32" id="{D24A984F-6DF0-49EF-AA2C-257B54FC9517}" vid="{A18F9077-E83D-4A10-AE9B-8B40585F411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6B531D-03AC-47F6-A16F-C6773C191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71F79-8D13-4C55-9450-609041DE5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B1648-C213-44D3-9464-4287A4D41EE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de retrospectiva</Template>
  <TotalTime>313</TotalTime>
  <Words>510</Words>
  <Application>Microsoft Office PowerPoint</Application>
  <PresentationFormat>Widescreen</PresentationFormat>
  <Paragraphs>126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RetrospectVTI</vt:lpstr>
      <vt:lpstr>OS BENEFÍCIOS DE  SE FORMALIZAR</vt:lpstr>
      <vt:lpstr>Dados das empresas em Brejo Santo</vt:lpstr>
      <vt:lpstr>Apresentação do PowerPoint</vt:lpstr>
      <vt:lpstr>Apresentação do PowerPoint</vt:lpstr>
      <vt:lpstr>Apresentação do PowerPoint</vt:lpstr>
      <vt:lpstr>Oportunidade de Formalização - MEI</vt:lpstr>
      <vt:lpstr>Quem pode ser Micro Empreendedor Individual e como se formalizar </vt:lpstr>
      <vt:lpstr>Apresentação do PowerPoint</vt:lpstr>
      <vt:lpstr>Atividades que se enquadram</vt:lpstr>
      <vt:lpstr>Apresentação do PowerPoint</vt:lpstr>
      <vt:lpstr>Apresentação do PowerPoint</vt:lpstr>
      <vt:lpstr>Apresentação do PowerPoint</vt:lpstr>
      <vt:lpstr>Apresentação do PowerPoint</vt:lpstr>
      <vt:lpstr>A maneira de começar é parar de  falar e começar a fazer.</vt:lpstr>
      <vt:lpstr>Portal e Canais de Atendimento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Empreendedorismo</dc:title>
  <dc:creator>MARIA do CARMO Ferreira da Costa</dc:creator>
  <cp:lastModifiedBy>MARIA do CARMO Ferreira da Costa</cp:lastModifiedBy>
  <cp:revision>15</cp:revision>
  <dcterms:created xsi:type="dcterms:W3CDTF">2021-09-20T13:30:49Z</dcterms:created>
  <dcterms:modified xsi:type="dcterms:W3CDTF">2021-11-10T19:59:53Z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